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Lst>
  <p:notesMasterIdLst>
    <p:notesMasterId r:id="rId15"/>
  </p:notesMasterIdLst>
  <p:sldIdLst>
    <p:sldId id="373" r:id="rId2"/>
    <p:sldId id="374" r:id="rId3"/>
    <p:sldId id="375" r:id="rId4"/>
    <p:sldId id="376" r:id="rId5"/>
    <p:sldId id="377" r:id="rId6"/>
    <p:sldId id="378" r:id="rId7"/>
    <p:sldId id="361" r:id="rId8"/>
    <p:sldId id="362" r:id="rId9"/>
    <p:sldId id="363" r:id="rId10"/>
    <p:sldId id="364" r:id="rId11"/>
    <p:sldId id="365" r:id="rId12"/>
    <p:sldId id="366" r:id="rId13"/>
    <p:sldId id="367"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81932" autoAdjust="0"/>
  </p:normalViewPr>
  <p:slideViewPr>
    <p:cSldViewPr snapToGrid="0">
      <p:cViewPr varScale="1">
        <p:scale>
          <a:sx n="67" d="100"/>
          <a:sy n="67" d="100"/>
        </p:scale>
        <p:origin x="1190" y="5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jpg>
</file>

<file path=ppt/media/image6.jpg>
</file>

<file path=ppt/media/image7.jp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Since the beginning of the Syrian Civil war in 2011, extremist groups have taken advantage of the chaos and instability to loot and destroy archaeological sites and museums throughout Syria and into parts of Iraq, the most notable widely covered of which have been the 2014-2015 capture of Mosul and subsequent destruction of the Mosul Museum and Library. </a:t>
            </a:r>
          </a:p>
          <a:p>
            <a:pPr marL="0" lvl="0" indent="0" algn="l" rtl="0">
              <a:spcBef>
                <a:spcPts val="0"/>
              </a:spcBef>
              <a:spcAft>
                <a:spcPts val="0"/>
              </a:spcAft>
              <a:buNone/>
            </a:pPr>
            <a:r>
              <a:rPr lang="en-US" dirty="0"/>
              <a:t>•	In 2015, ISIS took bulldozers and explosives to Nimrud, vandalizing </a:t>
            </a:r>
            <a:r>
              <a:rPr lang="en-US" dirty="0" err="1"/>
              <a:t>Hatra</a:t>
            </a:r>
            <a:r>
              <a:rPr lang="en-US" dirty="0"/>
              <a:t>, Nineveh, </a:t>
            </a:r>
            <a:r>
              <a:rPr lang="en-US" dirty="0" err="1"/>
              <a:t>Khorsabad</a:t>
            </a:r>
            <a:r>
              <a:rPr lang="en-US" dirty="0"/>
              <a:t>, and others. The destruction of Palmyra in 2016 was another devastating blow to world cultural heritage. </a:t>
            </a:r>
          </a:p>
          <a:p>
            <a:pPr marL="0" lvl="0" indent="0" algn="l" rtl="0">
              <a:spcBef>
                <a:spcPts val="0"/>
              </a:spcBef>
              <a:spcAft>
                <a:spcPts val="0"/>
              </a:spcAft>
              <a:buNone/>
            </a:pPr>
            <a:r>
              <a:rPr lang="en-US" dirty="0"/>
              <a:t>•	While the primary players in this story that we are all familiar with are Al-Qaeda and ISIS, we must not forget the importance of local gangs of organized looters, as well as subsistence looters, that take advantage of inadequately protected cultural property to loot for a variety of reasons. </a:t>
            </a:r>
          </a:p>
          <a:p>
            <a:pPr marL="0" lvl="0" indent="0" algn="l" rtl="0">
              <a:spcBef>
                <a:spcPts val="0"/>
              </a:spcBef>
              <a:spcAft>
                <a:spcPts val="0"/>
              </a:spcAft>
              <a:buNone/>
            </a:pPr>
            <a:r>
              <a:rPr lang="en-US" dirty="0"/>
              <a:t>•	So, why is this happening? </a:t>
            </a:r>
          </a:p>
          <a:p>
            <a:pPr marL="0" lvl="0" indent="0" algn="l" rtl="0">
              <a:spcBef>
                <a:spcPts val="0"/>
              </a:spcBef>
              <a:spcAft>
                <a:spcPts val="0"/>
              </a:spcAft>
              <a:buNone/>
            </a:pPr>
            <a:r>
              <a:rPr lang="en-US" dirty="0"/>
              <a:t>•	The reasons why the destruction and looting of cultural property is happening both in the Middle East and across the globe seem to fall into a number of categories. </a:t>
            </a:r>
          </a:p>
          <a:p>
            <a:pPr marL="0" lvl="0" indent="0" algn="l" rtl="0">
              <a:spcBef>
                <a:spcPts val="0"/>
              </a:spcBef>
              <a:spcAft>
                <a:spcPts val="0"/>
              </a:spcAft>
              <a:buNone/>
            </a:pPr>
            <a:r>
              <a:rPr lang="en-US" dirty="0"/>
              <a:t>•	Failure to protect archaeological sites and cultural property, poverty, religious ideology, propaganda, and last, but most certainly not least, supply and demand, are some of the contributing factors of this issue </a:t>
            </a:r>
          </a:p>
          <a:p>
            <a:pPr marL="0" lvl="0" indent="0" algn="l" rtl="0">
              <a:spcBef>
                <a:spcPts val="0"/>
              </a:spcBef>
              <a:spcAft>
                <a:spcPts val="0"/>
              </a:spcAft>
              <a:buNone/>
            </a:pPr>
            <a:r>
              <a:rPr lang="en-US" dirty="0"/>
              <a:t>•	One of the biggest deterring forces to organized gangs of looters is site protection. Looters often avoid the hassle of sites that are actively policed by military or armed forces. During periods of political unrest, cultural heritage sites are often left unprotected as military and police resources are deployed to areas of greater need, making cultural property easy prey. </a:t>
            </a:r>
          </a:p>
          <a:p>
            <a:pPr marL="0" lvl="0" indent="0" algn="l" rtl="0">
              <a:spcBef>
                <a:spcPts val="0"/>
              </a:spcBef>
              <a:spcAft>
                <a:spcPts val="0"/>
              </a:spcAft>
              <a:buNone/>
            </a:pPr>
            <a:r>
              <a:rPr lang="en-US" dirty="0"/>
              <a:t>•	Extremist Muslim groups have used religious ideology as a driving motivation for destruction of idolatrous heritage. The Taliban made no qualms about destroying the </a:t>
            </a:r>
            <a:r>
              <a:rPr lang="en-US" dirty="0" err="1"/>
              <a:t>Bamiyan</a:t>
            </a:r>
            <a:r>
              <a:rPr lang="en-US" dirty="0"/>
              <a:t> </a:t>
            </a:r>
            <a:r>
              <a:rPr lang="en-US" dirty="0" err="1"/>
              <a:t>Buddhas</a:t>
            </a:r>
            <a:r>
              <a:rPr lang="en-US" dirty="0"/>
              <a:t> in Afghanistan for just this very reason. </a:t>
            </a:r>
          </a:p>
          <a:p>
            <a:pPr marL="0" lvl="0" indent="0" algn="l" rtl="0">
              <a:spcBef>
                <a:spcPts val="0"/>
              </a:spcBef>
              <a:spcAft>
                <a:spcPts val="0"/>
              </a:spcAft>
              <a:buNone/>
            </a:pPr>
            <a:r>
              <a:rPr lang="en-US" dirty="0"/>
              <a:t>•	Recently, however, the rise of criminal iconoclasm has returned to the world stage with ISIS taking the lead in destruction of idolatrous cultural sites that they say must be eradicated from a true Islamic state. While they preach their message, in reality, they are destroying these sites for propaganda opportunities used to recruit forces and obtain donations from sympathizers to their cause. Poverty plays a role here. The abject poverty in much of the Middle East forces economically deprived villagers not only into the well-paying arms of ISIS, but also into subsistence looting in efforts to support themselves and their families. </a:t>
            </a:r>
          </a:p>
          <a:p>
            <a:pPr marL="0" lvl="0" indent="0" algn="l" rtl="0">
              <a:spcBef>
                <a:spcPts val="0"/>
              </a:spcBef>
              <a:spcAft>
                <a:spcPts val="0"/>
              </a:spcAft>
              <a:buNone/>
            </a:pPr>
            <a:r>
              <a:rPr lang="en-US" dirty="0"/>
              <a:t>•	Most importantly, one of the primary drivers in this equation is the law of supply and demand. Private collectors, museums and auction houses from the U.S. to the UK and Japan have an insatiable appetite for cultural property. Regardless of the numerous laws in many countries making trade in illicit antiquities a punishable crime, it is often very easy for collectors and museums to work around a lack of provenience. The simple fact is, if there was no demand for these objects, the extremist groups and opportunistic looters would have nowhere to sell their ill-gotten goods and cultural property might be spared. </a:t>
            </a:r>
          </a:p>
          <a:p>
            <a:pPr marL="0" lvl="0" indent="0" algn="l" rtl="0">
              <a:spcBef>
                <a:spcPts val="0"/>
              </a:spcBef>
              <a:spcAft>
                <a:spcPts val="0"/>
              </a:spcAft>
              <a:buNone/>
            </a:pP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24946291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For part 1, participants rate the importance of distance, crime rate, population density, presence of competing gangs, and route complexity on a scale of 1-5. 1 being not at all important to smugglers and 5 being extremely important.  These 5 variables were derived from previous </a:t>
            </a:r>
            <a:r>
              <a:rPr lang="en-US" dirty="0" err="1"/>
              <a:t>liuterature</a:t>
            </a:r>
            <a:r>
              <a:rPr lang="en-US" dirty="0"/>
              <a:t> on smuggling.  We also left some </a:t>
            </a:r>
            <a:r>
              <a:rPr lang="en-US" dirty="0" err="1"/>
              <a:t>some</a:t>
            </a:r>
            <a:r>
              <a:rPr lang="en-US" dirty="0"/>
              <a:t> room so that we can collect data about directionality and for the participants to leave a brief </a:t>
            </a:r>
            <a:r>
              <a:rPr lang="en-US" dirty="0" err="1"/>
              <a:t>explaination</a:t>
            </a:r>
            <a:r>
              <a:rPr lang="en-US" dirty="0"/>
              <a:t> of their reasoning. </a:t>
            </a:r>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004115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For part 2, they simply list the previous 5 variables from most to least importance. Having the relative rank and </a:t>
            </a:r>
            <a:r>
              <a:rPr lang="en-US" dirty="0" err="1"/>
              <a:t>invidual</a:t>
            </a:r>
            <a:r>
              <a:rPr lang="en-US" dirty="0"/>
              <a:t> rating for each of these variables allows us to more confidently combine their scores into one. </a:t>
            </a:r>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1549047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The final survey that we developed, called the regional influence questionnaire,  was primarily designed for future studies.  In the regional influence questionnaire, we collect demographic information as well as data about local  conflicts that could influence routing in the region. The intent is to distribute this survey in MENA so that we can better inform our model when we apply this methodology to artifact smuggling in the Middle East. </a:t>
            </a:r>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18524178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The current pilot study was an opportunity for us to vet both our Regional Influence Questionnaire and our Route Decision Questionnaire. Both studies were completed in under 15 minutes with some participants finishing in under 5 minutes. We received some feedback about our use of Likert scales and our collection of demographic information, but we have not had an opportunity to incorporate that feedback into our final graph model.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the future, we plan to incorporate the feedback we received and file an exemption for to UCF’s IRB so that we can collect data. </a:t>
            </a:r>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1093973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276367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3883601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2889948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3830116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15502220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31264585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In the top corner, you’ll see a generic model using graph theory. The circles are the nodes and the arrows are the edges. For our model, the nodes will represent major </a:t>
            </a:r>
            <a:r>
              <a:rPr lang="en-US" dirty="0" err="1"/>
              <a:t>citites</a:t>
            </a:r>
            <a:r>
              <a:rPr lang="en-US" dirty="0"/>
              <a:t> in Mexico and the edges will represent the connections between those cities.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Each edge in our model contains a score that aggregated the values for the distance, crime rate, cartel control, and population density.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Then, using Dijkstra’s shortest path algorithm, we are able to find the route through the model that navigates Mexico’s cities according to the least risk edges. In other words, the final route will contain the lowest combined value for distance, crime rate, and our other variables.</a:t>
            </a:r>
          </a:p>
          <a:p>
            <a:pPr marL="0" lvl="0" indent="0" algn="l" rtl="0">
              <a:spcBef>
                <a:spcPts val="0"/>
              </a:spcBef>
              <a:spcAft>
                <a:spcPts val="0"/>
              </a:spcAft>
              <a:buNone/>
            </a:pP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32177119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Before we could run our graph model, we had to find a way to combine all of our regional variables into a single aggregate score for the edges in the graph. To do this, we developed a force-choice survey that we can use to objectively assign weights to each of our independent variables. Then, we can normalize and combined these weights into a single score.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our survey, which we called the Route Decision questionnaire, participants are asked to take the perspective of a smuggler and given some contextual information about the tasks. Then, they rate each of our 5 variables individually in part 1 and rank them relative to each other in part 2. </a:t>
            </a:r>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903348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913795" y="609600"/>
            <a:ext cx="10353761"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1141804" y="2088320"/>
            <a:ext cx="4879199" cy="82391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2400"/>
              <a:buNone/>
              <a:defRPr sz="2400" b="1"/>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39" name="Google Shape;39;p6"/>
          <p:cNvSpPr txBox="1">
            <a:spLocks noGrp="1"/>
          </p:cNvSpPr>
          <p:nvPr>
            <p:ph type="body" idx="2"/>
          </p:nvPr>
        </p:nvSpPr>
        <p:spPr>
          <a:xfrm>
            <a:off x="913795" y="2912232"/>
            <a:ext cx="5107208" cy="2878968"/>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40" name="Google Shape;40;p6"/>
          <p:cNvSpPr txBox="1">
            <a:spLocks noGrp="1"/>
          </p:cNvSpPr>
          <p:nvPr>
            <p:ph type="body" idx="3"/>
          </p:nvPr>
        </p:nvSpPr>
        <p:spPr>
          <a:xfrm>
            <a:off x="6402003" y="2088320"/>
            <a:ext cx="4865554" cy="82391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2400"/>
              <a:buNone/>
              <a:defRPr sz="2400" b="1"/>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41" name="Google Shape;41;p6"/>
          <p:cNvSpPr txBox="1">
            <a:spLocks noGrp="1"/>
          </p:cNvSpPr>
          <p:nvPr>
            <p:ph type="body" idx="4"/>
          </p:nvPr>
        </p:nvSpPr>
        <p:spPr>
          <a:xfrm>
            <a:off x="6172200" y="2912232"/>
            <a:ext cx="5095357" cy="2878968"/>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42" name="Google Shape;42;p6"/>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a:off x="913794" y="609600"/>
            <a:ext cx="10353762"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8" name="Google Shape;98;p15"/>
          <p:cNvSpPr txBox="1">
            <a:spLocks noGrp="1"/>
          </p:cNvSpPr>
          <p:nvPr>
            <p:ph type="body" idx="1"/>
          </p:nvPr>
        </p:nvSpPr>
        <p:spPr>
          <a:xfrm>
            <a:off x="913794" y="2088319"/>
            <a:ext cx="3298956" cy="823305"/>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99" name="Google Shape;99;p15"/>
          <p:cNvSpPr txBox="1">
            <a:spLocks noGrp="1"/>
          </p:cNvSpPr>
          <p:nvPr>
            <p:ph type="body" idx="2"/>
          </p:nvPr>
        </p:nvSpPr>
        <p:spPr>
          <a:xfrm>
            <a:off x="913794" y="2911624"/>
            <a:ext cx="3298956" cy="2879576"/>
          </a:xfrm>
          <a:prstGeom prst="rect">
            <a:avLst/>
          </a:prstGeom>
          <a:noFill/>
          <a:ln>
            <a:noFill/>
          </a:ln>
        </p:spPr>
        <p:txBody>
          <a:bodyPr spcFirstLastPara="1" wrap="square" lIns="91425" tIns="45700" rIns="91425" bIns="45700" anchor="t" anchorCtr="0">
            <a:no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0" name="Google Shape;100;p15"/>
          <p:cNvSpPr txBox="1">
            <a:spLocks noGrp="1"/>
          </p:cNvSpPr>
          <p:nvPr>
            <p:ph type="body" idx="3"/>
          </p:nvPr>
        </p:nvSpPr>
        <p:spPr>
          <a:xfrm>
            <a:off x="4444878" y="2088320"/>
            <a:ext cx="3298558" cy="823304"/>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01" name="Google Shape;101;p15"/>
          <p:cNvSpPr txBox="1">
            <a:spLocks noGrp="1"/>
          </p:cNvSpPr>
          <p:nvPr>
            <p:ph type="body" idx="4"/>
          </p:nvPr>
        </p:nvSpPr>
        <p:spPr>
          <a:xfrm>
            <a:off x="4444878" y="2911624"/>
            <a:ext cx="3299821" cy="2879576"/>
          </a:xfrm>
          <a:prstGeom prst="rect">
            <a:avLst/>
          </a:prstGeom>
          <a:noFill/>
          <a:ln>
            <a:noFill/>
          </a:ln>
        </p:spPr>
        <p:txBody>
          <a:bodyPr spcFirstLastPara="1" wrap="square" lIns="91425" tIns="45700" rIns="91425" bIns="45700" anchor="t" anchorCtr="0">
            <a:no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2" name="Google Shape;102;p15"/>
          <p:cNvSpPr txBox="1">
            <a:spLocks noGrp="1"/>
          </p:cNvSpPr>
          <p:nvPr>
            <p:ph type="body" idx="5"/>
          </p:nvPr>
        </p:nvSpPr>
        <p:spPr>
          <a:xfrm>
            <a:off x="7973298" y="2088320"/>
            <a:ext cx="3291211" cy="823304"/>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400"/>
              <a:buNone/>
              <a:defRPr sz="24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03" name="Google Shape;103;p15"/>
          <p:cNvSpPr txBox="1">
            <a:spLocks noGrp="1"/>
          </p:cNvSpPr>
          <p:nvPr>
            <p:ph type="body" idx="6"/>
          </p:nvPr>
        </p:nvSpPr>
        <p:spPr>
          <a:xfrm>
            <a:off x="7976346" y="2911624"/>
            <a:ext cx="3291211" cy="2879576"/>
          </a:xfrm>
          <a:prstGeom prst="rect">
            <a:avLst/>
          </a:prstGeom>
          <a:noFill/>
          <a:ln>
            <a:noFill/>
          </a:ln>
        </p:spPr>
        <p:txBody>
          <a:bodyPr spcFirstLastPara="1" wrap="square" lIns="91425" tIns="45700" rIns="91425" bIns="45700" anchor="t" anchorCtr="0">
            <a:no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04" name="Google Shape;104;p15"/>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15"/>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5"/>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07"/>
        <p:cNvGrpSpPr/>
        <p:nvPr/>
      </p:nvGrpSpPr>
      <p:grpSpPr>
        <a:xfrm>
          <a:off x="0" y="0"/>
          <a:ext cx="0" cy="0"/>
          <a:chOff x="0" y="0"/>
          <a:chExt cx="0" cy="0"/>
        </a:xfrm>
      </p:grpSpPr>
      <p:sp>
        <p:nvSpPr>
          <p:cNvPr id="108" name="Google Shape;108;p16"/>
          <p:cNvSpPr txBox="1">
            <a:spLocks noGrp="1"/>
          </p:cNvSpPr>
          <p:nvPr>
            <p:ph type="title"/>
          </p:nvPr>
        </p:nvSpPr>
        <p:spPr>
          <a:xfrm>
            <a:off x="913795" y="609600"/>
            <a:ext cx="10353762"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9" name="Google Shape;109;p16"/>
          <p:cNvSpPr txBox="1">
            <a:spLocks noGrp="1"/>
          </p:cNvSpPr>
          <p:nvPr>
            <p:ph type="body" idx="1"/>
          </p:nvPr>
        </p:nvSpPr>
        <p:spPr>
          <a:xfrm>
            <a:off x="913795" y="4195899"/>
            <a:ext cx="3298955"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10" name="Google Shape;110;p16"/>
          <p:cNvSpPr>
            <a:spLocks noGrp="1"/>
          </p:cNvSpPr>
          <p:nvPr>
            <p:ph type="pic" idx="2"/>
          </p:nvPr>
        </p:nvSpPr>
        <p:spPr>
          <a:xfrm>
            <a:off x="1092020" y="2298987"/>
            <a:ext cx="2940050"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txBody>
          <a:bodyPr spcFirstLastPara="1" wrap="square" lIns="91425" tIns="45700" rIns="91425" bIns="45700" anchor="t" anchorCtr="0">
            <a:noAutofit/>
          </a:bodyPr>
          <a:lstStyle>
            <a:lvl1pPr marR="0" lvl="0" algn="ctr" rtl="0">
              <a:lnSpc>
                <a:spcPct val="120000"/>
              </a:lnSpc>
              <a:spcBef>
                <a:spcPts val="10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1pPr>
            <a:lvl2pPr marR="0" lvl="1"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2pPr>
            <a:lvl3pPr marR="0" lvl="2"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3pPr>
            <a:lvl4pPr marR="0" lvl="3"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4pPr>
            <a:lvl5pPr marR="0" lvl="4"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5pPr>
            <a:lvl6pPr marR="0" lvl="5"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6pPr>
            <a:lvl7pPr marR="0" lvl="6"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7pPr>
            <a:lvl8pPr marR="0" lvl="7"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8pPr>
            <a:lvl9pPr marR="0" lvl="8"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9pPr>
          </a:lstStyle>
          <a:p>
            <a:endParaRPr/>
          </a:p>
        </p:txBody>
      </p:sp>
      <p:sp>
        <p:nvSpPr>
          <p:cNvPr id="111" name="Google Shape;111;p16"/>
          <p:cNvSpPr txBox="1">
            <a:spLocks noGrp="1"/>
          </p:cNvSpPr>
          <p:nvPr>
            <p:ph type="body" idx="3"/>
          </p:nvPr>
        </p:nvSpPr>
        <p:spPr>
          <a:xfrm>
            <a:off x="913795" y="4772161"/>
            <a:ext cx="3298955" cy="1019038"/>
          </a:xfrm>
          <a:prstGeom prst="rect">
            <a:avLst/>
          </a:prstGeom>
          <a:noFill/>
          <a:ln>
            <a:noFill/>
          </a:ln>
        </p:spPr>
        <p:txBody>
          <a:bodyPr spcFirstLastPara="1" wrap="square" lIns="91425" tIns="45700" rIns="91425" bIns="45700" anchor="t" anchorCtr="0">
            <a:no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12" name="Google Shape;112;p16"/>
          <p:cNvSpPr txBox="1">
            <a:spLocks noGrp="1"/>
          </p:cNvSpPr>
          <p:nvPr>
            <p:ph type="body" idx="4"/>
          </p:nvPr>
        </p:nvSpPr>
        <p:spPr>
          <a:xfrm>
            <a:off x="4442701" y="4195899"/>
            <a:ext cx="3298983"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13" name="Google Shape;113;p16"/>
          <p:cNvSpPr>
            <a:spLocks noGrp="1"/>
          </p:cNvSpPr>
          <p:nvPr>
            <p:ph type="pic" idx="5"/>
          </p:nvPr>
        </p:nvSpPr>
        <p:spPr>
          <a:xfrm>
            <a:off x="4568996" y="2298987"/>
            <a:ext cx="2930525"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txBody>
          <a:bodyPr spcFirstLastPara="1" wrap="square" lIns="91425" tIns="45700" rIns="91425" bIns="45700" anchor="t" anchorCtr="0">
            <a:noAutofit/>
          </a:bodyPr>
          <a:lstStyle>
            <a:lvl1pPr marR="0" lvl="0" algn="ctr" rtl="0">
              <a:lnSpc>
                <a:spcPct val="120000"/>
              </a:lnSpc>
              <a:spcBef>
                <a:spcPts val="10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1pPr>
            <a:lvl2pPr marR="0" lvl="1"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2pPr>
            <a:lvl3pPr marR="0" lvl="2"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3pPr>
            <a:lvl4pPr marR="0" lvl="3"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4pPr>
            <a:lvl5pPr marR="0" lvl="4"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5pPr>
            <a:lvl6pPr marR="0" lvl="5"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6pPr>
            <a:lvl7pPr marR="0" lvl="6"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7pPr>
            <a:lvl8pPr marR="0" lvl="7"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8pPr>
            <a:lvl9pPr marR="0" lvl="8"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9pPr>
          </a:lstStyle>
          <a:p>
            <a:endParaRPr/>
          </a:p>
        </p:txBody>
      </p:sp>
      <p:sp>
        <p:nvSpPr>
          <p:cNvPr id="114" name="Google Shape;114;p16"/>
          <p:cNvSpPr txBox="1">
            <a:spLocks noGrp="1"/>
          </p:cNvSpPr>
          <p:nvPr>
            <p:ph type="body" idx="6"/>
          </p:nvPr>
        </p:nvSpPr>
        <p:spPr>
          <a:xfrm>
            <a:off x="4441348" y="4772160"/>
            <a:ext cx="3300336" cy="1019038"/>
          </a:xfrm>
          <a:prstGeom prst="rect">
            <a:avLst/>
          </a:prstGeom>
          <a:noFill/>
          <a:ln>
            <a:noFill/>
          </a:ln>
        </p:spPr>
        <p:txBody>
          <a:bodyPr spcFirstLastPara="1" wrap="square" lIns="91425" tIns="45700" rIns="91425" bIns="45700" anchor="t" anchorCtr="0">
            <a:no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15" name="Google Shape;115;p16"/>
          <p:cNvSpPr txBox="1">
            <a:spLocks noGrp="1"/>
          </p:cNvSpPr>
          <p:nvPr>
            <p:ph type="body" idx="7"/>
          </p:nvPr>
        </p:nvSpPr>
        <p:spPr>
          <a:xfrm>
            <a:off x="7973423" y="4195899"/>
            <a:ext cx="3289900" cy="576262"/>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2000"/>
              <a:buNone/>
              <a:defRPr sz="2000" b="0">
                <a:solidFill>
                  <a:schemeClr val="lt1"/>
                </a:solidFill>
              </a:defRPr>
            </a:lvl1pPr>
            <a:lvl2pPr marL="914400" lvl="1" indent="-228600" algn="l">
              <a:lnSpc>
                <a:spcPct val="120000"/>
              </a:lnSpc>
              <a:spcBef>
                <a:spcPts val="500"/>
              </a:spcBef>
              <a:spcAft>
                <a:spcPts val="0"/>
              </a:spcAft>
              <a:buClr>
                <a:schemeClr val="lt1"/>
              </a:buClr>
              <a:buSzPts val="2000"/>
              <a:buNone/>
              <a:defRPr sz="2000" b="1"/>
            </a:lvl2pPr>
            <a:lvl3pPr marL="1371600" lvl="2" indent="-228600" algn="l">
              <a:lnSpc>
                <a:spcPct val="120000"/>
              </a:lnSpc>
              <a:spcBef>
                <a:spcPts val="500"/>
              </a:spcBef>
              <a:spcAft>
                <a:spcPts val="0"/>
              </a:spcAft>
              <a:buClr>
                <a:schemeClr val="lt1"/>
              </a:buClr>
              <a:buSzPts val="1800"/>
              <a:buNone/>
              <a:defRPr sz="1800" b="1"/>
            </a:lvl3pPr>
            <a:lvl4pPr marL="1828800" lvl="3" indent="-228600" algn="l">
              <a:lnSpc>
                <a:spcPct val="120000"/>
              </a:lnSpc>
              <a:spcBef>
                <a:spcPts val="500"/>
              </a:spcBef>
              <a:spcAft>
                <a:spcPts val="0"/>
              </a:spcAft>
              <a:buClr>
                <a:schemeClr val="lt1"/>
              </a:buClr>
              <a:buSzPts val="1600"/>
              <a:buNone/>
              <a:defRPr sz="1600" b="1"/>
            </a:lvl4pPr>
            <a:lvl5pPr marL="2286000" lvl="4" indent="-228600" algn="l">
              <a:lnSpc>
                <a:spcPct val="120000"/>
              </a:lnSpc>
              <a:spcBef>
                <a:spcPts val="500"/>
              </a:spcBef>
              <a:spcAft>
                <a:spcPts val="0"/>
              </a:spcAft>
              <a:buClr>
                <a:schemeClr val="lt1"/>
              </a:buClr>
              <a:buSzPts val="1600"/>
              <a:buNone/>
              <a:defRPr sz="1600" b="1"/>
            </a:lvl5pPr>
            <a:lvl6pPr marL="2743200" lvl="5" indent="-228600" algn="l">
              <a:lnSpc>
                <a:spcPct val="120000"/>
              </a:lnSpc>
              <a:spcBef>
                <a:spcPts val="500"/>
              </a:spcBef>
              <a:spcAft>
                <a:spcPts val="0"/>
              </a:spcAft>
              <a:buClr>
                <a:schemeClr val="lt1"/>
              </a:buClr>
              <a:buSzPts val="1600"/>
              <a:buNone/>
              <a:defRPr sz="1600" b="1"/>
            </a:lvl6pPr>
            <a:lvl7pPr marL="3200400" lvl="6" indent="-228600" algn="l">
              <a:lnSpc>
                <a:spcPct val="120000"/>
              </a:lnSpc>
              <a:spcBef>
                <a:spcPts val="500"/>
              </a:spcBef>
              <a:spcAft>
                <a:spcPts val="0"/>
              </a:spcAft>
              <a:buClr>
                <a:schemeClr val="lt1"/>
              </a:buClr>
              <a:buSzPts val="1600"/>
              <a:buNone/>
              <a:defRPr sz="1600" b="1"/>
            </a:lvl7pPr>
            <a:lvl8pPr marL="3657600" lvl="7" indent="-228600" algn="l">
              <a:lnSpc>
                <a:spcPct val="120000"/>
              </a:lnSpc>
              <a:spcBef>
                <a:spcPts val="500"/>
              </a:spcBef>
              <a:spcAft>
                <a:spcPts val="0"/>
              </a:spcAft>
              <a:buClr>
                <a:schemeClr val="lt1"/>
              </a:buClr>
              <a:buSzPts val="1600"/>
              <a:buNone/>
              <a:defRPr sz="1600" b="1"/>
            </a:lvl8pPr>
            <a:lvl9pPr marL="4114800" lvl="8" indent="-228600" algn="l">
              <a:lnSpc>
                <a:spcPct val="120000"/>
              </a:lnSpc>
              <a:spcBef>
                <a:spcPts val="500"/>
              </a:spcBef>
              <a:spcAft>
                <a:spcPts val="0"/>
              </a:spcAft>
              <a:buClr>
                <a:schemeClr val="lt1"/>
              </a:buClr>
              <a:buSzPts val="1600"/>
              <a:buNone/>
              <a:defRPr sz="1600" b="1"/>
            </a:lvl9pPr>
          </a:lstStyle>
          <a:p>
            <a:endParaRPr/>
          </a:p>
        </p:txBody>
      </p:sp>
      <p:sp>
        <p:nvSpPr>
          <p:cNvPr id="116" name="Google Shape;116;p16"/>
          <p:cNvSpPr>
            <a:spLocks noGrp="1"/>
          </p:cNvSpPr>
          <p:nvPr>
            <p:ph type="pic" idx="8"/>
          </p:nvPr>
        </p:nvSpPr>
        <p:spPr>
          <a:xfrm>
            <a:off x="8152803" y="2298987"/>
            <a:ext cx="2932113" cy="15240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txBody>
          <a:bodyPr spcFirstLastPara="1" wrap="square" lIns="91425" tIns="45700" rIns="91425" bIns="45700" anchor="t" anchorCtr="0">
            <a:noAutofit/>
          </a:bodyPr>
          <a:lstStyle>
            <a:lvl1pPr marR="0" lvl="0" algn="ctr" rtl="0">
              <a:lnSpc>
                <a:spcPct val="120000"/>
              </a:lnSpc>
              <a:spcBef>
                <a:spcPts val="10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1pPr>
            <a:lvl2pPr marR="0" lvl="1"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2pPr>
            <a:lvl3pPr marR="0" lvl="2"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3pPr>
            <a:lvl4pPr marR="0" lvl="3"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4pPr>
            <a:lvl5pPr marR="0" lvl="4"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5pPr>
            <a:lvl6pPr marR="0" lvl="5"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6pPr>
            <a:lvl7pPr marR="0" lvl="6"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7pPr>
            <a:lvl8pPr marR="0" lvl="7"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8pPr>
            <a:lvl9pPr marR="0" lvl="8" algn="l" rtl="0">
              <a:lnSpc>
                <a:spcPct val="120000"/>
              </a:lnSpc>
              <a:spcBef>
                <a:spcPts val="500"/>
              </a:spcBef>
              <a:spcAft>
                <a:spcPts val="0"/>
              </a:spcAft>
              <a:buClr>
                <a:schemeClr val="lt1"/>
              </a:buClr>
              <a:buSzPts val="1600"/>
              <a:buFont typeface="Arial"/>
              <a:buNone/>
              <a:defRPr sz="1600" b="0" i="0" u="none" strike="noStrike" cap="none">
                <a:solidFill>
                  <a:schemeClr val="lt1"/>
                </a:solidFill>
                <a:latin typeface="Rockwell"/>
                <a:ea typeface="Rockwell"/>
                <a:cs typeface="Rockwell"/>
                <a:sym typeface="Rockwell"/>
              </a:defRPr>
            </a:lvl9pPr>
          </a:lstStyle>
          <a:p>
            <a:endParaRPr/>
          </a:p>
        </p:txBody>
      </p:sp>
      <p:sp>
        <p:nvSpPr>
          <p:cNvPr id="117" name="Google Shape;117;p16"/>
          <p:cNvSpPr txBox="1">
            <a:spLocks noGrp="1"/>
          </p:cNvSpPr>
          <p:nvPr>
            <p:ph type="body" idx="9"/>
          </p:nvPr>
        </p:nvSpPr>
        <p:spPr>
          <a:xfrm>
            <a:off x="7973298" y="4772161"/>
            <a:ext cx="3294258" cy="1019037"/>
          </a:xfrm>
          <a:prstGeom prst="rect">
            <a:avLst/>
          </a:prstGeom>
          <a:noFill/>
          <a:ln>
            <a:noFill/>
          </a:ln>
        </p:spPr>
        <p:txBody>
          <a:bodyPr spcFirstLastPara="1" wrap="square" lIns="91425" tIns="45700" rIns="91425" bIns="45700" anchor="t" anchorCtr="0">
            <a:noAutofit/>
          </a:bodyPr>
          <a:lstStyle>
            <a:lvl1pPr marL="457200" lvl="0" indent="-228600" algn="ct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200"/>
              <a:buNone/>
              <a:defRPr sz="1200"/>
            </a:lvl2pPr>
            <a:lvl3pPr marL="1371600" lvl="2" indent="-228600" algn="l">
              <a:lnSpc>
                <a:spcPct val="120000"/>
              </a:lnSpc>
              <a:spcBef>
                <a:spcPts val="500"/>
              </a:spcBef>
              <a:spcAft>
                <a:spcPts val="0"/>
              </a:spcAft>
              <a:buClr>
                <a:schemeClr val="lt1"/>
              </a:buClr>
              <a:buSzPts val="1000"/>
              <a:buNone/>
              <a:defRPr sz="1000"/>
            </a:lvl3pPr>
            <a:lvl4pPr marL="1828800" lvl="3" indent="-228600" algn="l">
              <a:lnSpc>
                <a:spcPct val="120000"/>
              </a:lnSpc>
              <a:spcBef>
                <a:spcPts val="500"/>
              </a:spcBef>
              <a:spcAft>
                <a:spcPts val="0"/>
              </a:spcAft>
              <a:buClr>
                <a:schemeClr val="lt1"/>
              </a:buClr>
              <a:buSzPts val="900"/>
              <a:buNone/>
              <a:defRPr sz="900"/>
            </a:lvl4pPr>
            <a:lvl5pPr marL="2286000" lvl="4" indent="-228600" algn="l">
              <a:lnSpc>
                <a:spcPct val="120000"/>
              </a:lnSpc>
              <a:spcBef>
                <a:spcPts val="500"/>
              </a:spcBef>
              <a:spcAft>
                <a:spcPts val="0"/>
              </a:spcAft>
              <a:buClr>
                <a:schemeClr val="lt1"/>
              </a:buClr>
              <a:buSzPts val="900"/>
              <a:buNone/>
              <a:defRPr sz="900"/>
            </a:lvl5pPr>
            <a:lvl6pPr marL="2743200" lvl="5" indent="-228600" algn="l">
              <a:lnSpc>
                <a:spcPct val="120000"/>
              </a:lnSpc>
              <a:spcBef>
                <a:spcPts val="500"/>
              </a:spcBef>
              <a:spcAft>
                <a:spcPts val="0"/>
              </a:spcAft>
              <a:buClr>
                <a:schemeClr val="lt1"/>
              </a:buClr>
              <a:buSzPts val="900"/>
              <a:buNone/>
              <a:defRPr sz="900"/>
            </a:lvl6pPr>
            <a:lvl7pPr marL="3200400" lvl="6" indent="-228600" algn="l">
              <a:lnSpc>
                <a:spcPct val="120000"/>
              </a:lnSpc>
              <a:spcBef>
                <a:spcPts val="500"/>
              </a:spcBef>
              <a:spcAft>
                <a:spcPts val="0"/>
              </a:spcAft>
              <a:buClr>
                <a:schemeClr val="lt1"/>
              </a:buClr>
              <a:buSzPts val="900"/>
              <a:buNone/>
              <a:defRPr sz="900"/>
            </a:lvl7pPr>
            <a:lvl8pPr marL="3657600" lvl="7" indent="-228600" algn="l">
              <a:lnSpc>
                <a:spcPct val="120000"/>
              </a:lnSpc>
              <a:spcBef>
                <a:spcPts val="500"/>
              </a:spcBef>
              <a:spcAft>
                <a:spcPts val="0"/>
              </a:spcAft>
              <a:buClr>
                <a:schemeClr val="lt1"/>
              </a:buClr>
              <a:buSzPts val="900"/>
              <a:buNone/>
              <a:defRPr sz="900"/>
            </a:lvl8pPr>
            <a:lvl9pPr marL="4114800" lvl="8" indent="-228600" algn="l">
              <a:lnSpc>
                <a:spcPct val="120000"/>
              </a:lnSpc>
              <a:spcBef>
                <a:spcPts val="500"/>
              </a:spcBef>
              <a:spcAft>
                <a:spcPts val="0"/>
              </a:spcAft>
              <a:buClr>
                <a:schemeClr val="lt1"/>
              </a:buClr>
              <a:buSzPts val="900"/>
              <a:buNone/>
              <a:defRPr sz="900"/>
            </a:lvl9pPr>
          </a:lstStyle>
          <a:p>
            <a:endParaRPr/>
          </a:p>
        </p:txBody>
      </p:sp>
      <p:sp>
        <p:nvSpPr>
          <p:cNvPr id="118" name="Google Shape;118;p16"/>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16"/>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1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1"/>
        <p:cNvGrpSpPr/>
        <p:nvPr/>
      </p:nvGrpSpPr>
      <p:grpSpPr>
        <a:xfrm>
          <a:off x="0" y="0"/>
          <a:ext cx="0" cy="0"/>
          <a:chOff x="0" y="0"/>
          <a:chExt cx="0" cy="0"/>
        </a:xfrm>
      </p:grpSpPr>
      <p:sp>
        <p:nvSpPr>
          <p:cNvPr id="122" name="Google Shape;122;p1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17"/>
          <p:cNvSpPr txBox="1">
            <a:spLocks noGrp="1"/>
          </p:cNvSpPr>
          <p:nvPr>
            <p:ph type="body" idx="1"/>
          </p:nvPr>
        </p:nvSpPr>
        <p:spPr>
          <a:xfrm rot="5400000">
            <a:off x="4243108" y="-1233249"/>
            <a:ext cx="3695136" cy="10353762"/>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124" name="Google Shape;124;p17"/>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17"/>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1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7"/>
        <p:cNvGrpSpPr/>
        <p:nvPr/>
      </p:nvGrpSpPr>
      <p:grpSpPr>
        <a:xfrm>
          <a:off x="0" y="0"/>
          <a:ext cx="0" cy="0"/>
          <a:chOff x="0" y="0"/>
          <a:chExt cx="0" cy="0"/>
        </a:xfrm>
      </p:grpSpPr>
      <p:sp>
        <p:nvSpPr>
          <p:cNvPr id="128" name="Google Shape;128;p18"/>
          <p:cNvSpPr txBox="1">
            <a:spLocks noGrp="1"/>
          </p:cNvSpPr>
          <p:nvPr>
            <p:ph type="title"/>
          </p:nvPr>
        </p:nvSpPr>
        <p:spPr>
          <a:xfrm rot="5400000">
            <a:off x="7405428" y="1929071"/>
            <a:ext cx="5181601" cy="2542657"/>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340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9" name="Google Shape;129;p18"/>
          <p:cNvSpPr txBox="1">
            <a:spLocks noGrp="1"/>
          </p:cNvSpPr>
          <p:nvPr>
            <p:ph type="body" idx="1"/>
          </p:nvPr>
        </p:nvSpPr>
        <p:spPr>
          <a:xfrm rot="5400000">
            <a:off x="2152346" y="-628953"/>
            <a:ext cx="5181601" cy="7658705"/>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130" name="Google Shape;130;p18"/>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18"/>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18"/>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917228" y="609600"/>
            <a:ext cx="3932237" cy="2362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078064" y="609600"/>
            <a:ext cx="6189492" cy="5181600"/>
          </a:xfrm>
          <a:prstGeom prst="rect">
            <a:avLst/>
          </a:prstGeom>
          <a:noFill/>
          <a:ln>
            <a:noFill/>
          </a:ln>
        </p:spPr>
        <p:txBody>
          <a:bodyPr spcFirstLastPara="1" wrap="square" lIns="91425" tIns="45700" rIns="91425" bIns="45700" anchor="ctr" anchorCtr="0">
            <a:noAutofit/>
          </a:bodyPr>
          <a:lstStyle>
            <a:lvl1pPr marL="457200" lvl="0" indent="-342900" algn="l">
              <a:lnSpc>
                <a:spcPct val="120000"/>
              </a:lnSpc>
              <a:spcBef>
                <a:spcPts val="1000"/>
              </a:spcBef>
              <a:spcAft>
                <a:spcPts val="0"/>
              </a:spcAft>
              <a:buClr>
                <a:schemeClr val="lt1"/>
              </a:buClr>
              <a:buSzPts val="1800"/>
              <a:buChar char="•"/>
              <a:defRPr/>
            </a:lvl1pPr>
            <a:lvl2pPr marL="914400" lvl="1" indent="-342900" algn="l">
              <a:lnSpc>
                <a:spcPct val="120000"/>
              </a:lnSpc>
              <a:spcBef>
                <a:spcPts val="500"/>
              </a:spcBef>
              <a:spcAft>
                <a:spcPts val="0"/>
              </a:spcAft>
              <a:buClr>
                <a:schemeClr val="lt1"/>
              </a:buClr>
              <a:buSzPts val="1800"/>
              <a:buChar char="•"/>
              <a:defRPr/>
            </a:lvl2pPr>
            <a:lvl3pPr marL="1371600" lvl="2" indent="-342900" algn="l">
              <a:lnSpc>
                <a:spcPct val="120000"/>
              </a:lnSpc>
              <a:spcBef>
                <a:spcPts val="500"/>
              </a:spcBef>
              <a:spcAft>
                <a:spcPts val="0"/>
              </a:spcAft>
              <a:buClr>
                <a:schemeClr val="lt1"/>
              </a:buClr>
              <a:buSzPts val="1800"/>
              <a:buChar char="•"/>
              <a:defRPr/>
            </a:lvl3pPr>
            <a:lvl4pPr marL="1828800" lvl="3" indent="-342900" algn="l">
              <a:lnSpc>
                <a:spcPct val="120000"/>
              </a:lnSpc>
              <a:spcBef>
                <a:spcPts val="500"/>
              </a:spcBef>
              <a:spcAft>
                <a:spcPts val="0"/>
              </a:spcAft>
              <a:buClr>
                <a:schemeClr val="lt1"/>
              </a:buClr>
              <a:buSzPts val="1800"/>
              <a:buChar char="•"/>
              <a:defRPr/>
            </a:lvl4pPr>
            <a:lvl5pPr marL="2286000" lvl="4" indent="-342900" algn="l">
              <a:lnSpc>
                <a:spcPct val="120000"/>
              </a:lnSpc>
              <a:spcBef>
                <a:spcPts val="500"/>
              </a:spcBef>
              <a:spcAft>
                <a:spcPts val="0"/>
              </a:spcAft>
              <a:buClr>
                <a:schemeClr val="lt1"/>
              </a:buClr>
              <a:buSzPts val="1800"/>
              <a:buChar char="•"/>
              <a:defRPr/>
            </a:lvl5pPr>
            <a:lvl6pPr marL="2743200" lvl="5" indent="-342900" algn="l">
              <a:lnSpc>
                <a:spcPct val="120000"/>
              </a:lnSpc>
              <a:spcBef>
                <a:spcPts val="500"/>
              </a:spcBef>
              <a:spcAft>
                <a:spcPts val="0"/>
              </a:spcAft>
              <a:buClr>
                <a:schemeClr val="lt1"/>
              </a:buClr>
              <a:buSzPts val="1800"/>
              <a:buChar char="•"/>
              <a:defRPr/>
            </a:lvl6pPr>
            <a:lvl7pPr marL="3200400" lvl="6" indent="-342900" algn="l">
              <a:lnSpc>
                <a:spcPct val="120000"/>
              </a:lnSpc>
              <a:spcBef>
                <a:spcPts val="500"/>
              </a:spcBef>
              <a:spcAft>
                <a:spcPts val="0"/>
              </a:spcAft>
              <a:buClr>
                <a:schemeClr val="lt1"/>
              </a:buClr>
              <a:buSzPts val="1800"/>
              <a:buChar char="•"/>
              <a:defRPr/>
            </a:lvl7pPr>
            <a:lvl8pPr marL="3657600" lvl="7" indent="-342900" algn="l">
              <a:lnSpc>
                <a:spcPct val="120000"/>
              </a:lnSpc>
              <a:spcBef>
                <a:spcPts val="500"/>
              </a:spcBef>
              <a:spcAft>
                <a:spcPts val="0"/>
              </a:spcAft>
              <a:buClr>
                <a:schemeClr val="lt1"/>
              </a:buClr>
              <a:buSzPts val="1800"/>
              <a:buChar char="•"/>
              <a:defRPr/>
            </a:lvl8pPr>
            <a:lvl9pPr marL="4114800" lvl="8" indent="-342900" algn="l">
              <a:lnSpc>
                <a:spcPct val="120000"/>
              </a:lnSpc>
              <a:spcBef>
                <a:spcPts val="500"/>
              </a:spcBef>
              <a:spcAft>
                <a:spcPts val="0"/>
              </a:spcAft>
              <a:buClr>
                <a:schemeClr val="lt1"/>
              </a:buClr>
              <a:buSzPts val="1800"/>
              <a:buChar char="•"/>
              <a:defRPr/>
            </a:lvl9pPr>
          </a:lstStyle>
          <a:p>
            <a:endParaRPr/>
          </a:p>
        </p:txBody>
      </p:sp>
      <p:sp>
        <p:nvSpPr>
          <p:cNvPr id="57" name="Google Shape;57;p9"/>
          <p:cNvSpPr txBox="1">
            <a:spLocks noGrp="1"/>
          </p:cNvSpPr>
          <p:nvPr>
            <p:ph type="body" idx="2"/>
          </p:nvPr>
        </p:nvSpPr>
        <p:spPr>
          <a:xfrm>
            <a:off x="917228" y="2971800"/>
            <a:ext cx="3932237" cy="2819399"/>
          </a:xfrm>
          <a:prstGeom prst="rect">
            <a:avLst/>
          </a:prstGeom>
          <a:noFill/>
          <a:ln>
            <a:noFill/>
          </a:ln>
        </p:spPr>
        <p:txBody>
          <a:bodyPr spcFirstLastPara="1" wrap="square" lIns="91425" tIns="45700" rIns="91425" bIns="45700" anchor="t" anchorCtr="0">
            <a:no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58" name="Google Shape;58;p9"/>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917227" y="609600"/>
            <a:ext cx="5929773" cy="23622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7424804" y="758881"/>
            <a:ext cx="3255356" cy="4883038"/>
          </a:xfrm>
          <a:prstGeom prst="rect">
            <a:avLst/>
          </a:prstGeom>
          <a:noFill/>
          <a:ln w="19050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txBody>
          <a:bodyPr spcFirstLastPara="1" wrap="square" lIns="91425" tIns="45700" rIns="91425" bIns="45700" anchor="t" anchorCtr="0">
            <a:noAutofit/>
          </a:bodyPr>
          <a:lstStyle>
            <a:lvl1pPr marR="0" lvl="0" algn="ctr" rtl="0">
              <a:lnSpc>
                <a:spcPct val="120000"/>
              </a:lnSpc>
              <a:spcBef>
                <a:spcPts val="1000"/>
              </a:spcBef>
              <a:spcAft>
                <a:spcPts val="0"/>
              </a:spcAft>
              <a:buClr>
                <a:schemeClr val="lt1"/>
              </a:buClr>
              <a:buSzPts val="3200"/>
              <a:buFont typeface="Arial"/>
              <a:buNone/>
              <a:defRPr sz="3200" b="0" i="0" u="none" strike="noStrike" cap="none">
                <a:solidFill>
                  <a:schemeClr val="lt1"/>
                </a:solidFill>
                <a:latin typeface="Rockwell"/>
                <a:ea typeface="Rockwell"/>
                <a:cs typeface="Rockwell"/>
                <a:sym typeface="Rockwell"/>
              </a:defRPr>
            </a:lvl1pPr>
            <a:lvl2pPr marR="0" lvl="1" algn="l" rtl="0">
              <a:lnSpc>
                <a:spcPct val="120000"/>
              </a:lnSpc>
              <a:spcBef>
                <a:spcPts val="500"/>
              </a:spcBef>
              <a:spcAft>
                <a:spcPts val="0"/>
              </a:spcAft>
              <a:buClr>
                <a:schemeClr val="lt1"/>
              </a:buClr>
              <a:buSzPts val="2800"/>
              <a:buFont typeface="Arial"/>
              <a:buNone/>
              <a:defRPr sz="2800" b="0" i="0" u="none" strike="noStrike" cap="none">
                <a:solidFill>
                  <a:schemeClr val="lt1"/>
                </a:solidFill>
                <a:latin typeface="Rockwell"/>
                <a:ea typeface="Rockwell"/>
                <a:cs typeface="Rockwell"/>
                <a:sym typeface="Rockwell"/>
              </a:defRPr>
            </a:lvl2pPr>
            <a:lvl3pPr marR="0" lvl="2" algn="l" rtl="0">
              <a:lnSpc>
                <a:spcPct val="120000"/>
              </a:lnSpc>
              <a:spcBef>
                <a:spcPts val="500"/>
              </a:spcBef>
              <a:spcAft>
                <a:spcPts val="0"/>
              </a:spcAft>
              <a:buClr>
                <a:schemeClr val="lt1"/>
              </a:buClr>
              <a:buSzPts val="2400"/>
              <a:buFont typeface="Arial"/>
              <a:buNone/>
              <a:defRPr sz="2400" b="0" i="0" u="none" strike="noStrike" cap="none">
                <a:solidFill>
                  <a:schemeClr val="lt1"/>
                </a:solidFill>
                <a:latin typeface="Rockwell"/>
                <a:ea typeface="Rockwell"/>
                <a:cs typeface="Rockwell"/>
                <a:sym typeface="Rockwell"/>
              </a:defRPr>
            </a:lvl3pPr>
            <a:lvl4pPr marR="0" lvl="3"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4pPr>
            <a:lvl5pPr marR="0" lvl="4"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5pPr>
            <a:lvl6pPr marR="0" lvl="5"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6pPr>
            <a:lvl7pPr marR="0" lvl="6"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7pPr>
            <a:lvl8pPr marR="0" lvl="7"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8pPr>
            <a:lvl9pPr marR="0" lvl="8"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9pPr>
          </a:lstStyle>
          <a:p>
            <a:endParaRPr/>
          </a:p>
        </p:txBody>
      </p:sp>
      <p:sp>
        <p:nvSpPr>
          <p:cNvPr id="64" name="Google Shape;64;p10"/>
          <p:cNvSpPr txBox="1">
            <a:spLocks noGrp="1"/>
          </p:cNvSpPr>
          <p:nvPr>
            <p:ph type="body" idx="1"/>
          </p:nvPr>
        </p:nvSpPr>
        <p:spPr>
          <a:xfrm>
            <a:off x="913794" y="2971800"/>
            <a:ext cx="5934950" cy="2819400"/>
          </a:xfrm>
          <a:prstGeom prst="rect">
            <a:avLst/>
          </a:prstGeom>
          <a:noFill/>
          <a:ln>
            <a:noFill/>
          </a:ln>
        </p:spPr>
        <p:txBody>
          <a:bodyPr spcFirstLastPara="1" wrap="square" lIns="91425" tIns="45700" rIns="91425" bIns="45700" anchor="t" anchorCtr="0">
            <a:noAutofit/>
          </a:bodyPr>
          <a:lstStyle>
            <a:lvl1pPr marL="457200" lvl="0" indent="-228600" algn="ctr">
              <a:lnSpc>
                <a:spcPct val="120000"/>
              </a:lnSpc>
              <a:spcBef>
                <a:spcPts val="1000"/>
              </a:spcBef>
              <a:spcAft>
                <a:spcPts val="0"/>
              </a:spcAft>
              <a:buClr>
                <a:schemeClr val="lt1"/>
              </a:buClr>
              <a:buSzPts val="1800"/>
              <a:buNone/>
              <a:defRPr sz="18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65" name="Google Shape;65;p10"/>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913806" y="4289372"/>
            <a:ext cx="10367564" cy="819355"/>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a:spLocks noGrp="1"/>
          </p:cNvSpPr>
          <p:nvPr>
            <p:ph type="pic" idx="2"/>
          </p:nvPr>
        </p:nvSpPr>
        <p:spPr>
          <a:xfrm>
            <a:off x="913806" y="621321"/>
            <a:ext cx="10367564" cy="3379735"/>
          </a:xfrm>
          <a:prstGeom prst="rect">
            <a:avLst/>
          </a:prstGeom>
          <a:noFill/>
          <a:ln w="19050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txBody>
          <a:bodyPr spcFirstLastPara="1" wrap="square" lIns="91425" tIns="45700" rIns="91425" bIns="45700" anchor="t" anchorCtr="0">
            <a:noAutofit/>
          </a:bodyPr>
          <a:lstStyle>
            <a:lvl1pPr marR="0" lvl="0" algn="ctr" rtl="0">
              <a:lnSpc>
                <a:spcPct val="120000"/>
              </a:lnSpc>
              <a:spcBef>
                <a:spcPts val="1000"/>
              </a:spcBef>
              <a:spcAft>
                <a:spcPts val="0"/>
              </a:spcAft>
              <a:buClr>
                <a:schemeClr val="lt1"/>
              </a:buClr>
              <a:buSzPts val="3200"/>
              <a:buFont typeface="Arial"/>
              <a:buNone/>
              <a:defRPr sz="3200" b="0" i="0" u="none" strike="noStrike" cap="none">
                <a:solidFill>
                  <a:schemeClr val="lt1"/>
                </a:solidFill>
                <a:latin typeface="Rockwell"/>
                <a:ea typeface="Rockwell"/>
                <a:cs typeface="Rockwell"/>
                <a:sym typeface="Rockwell"/>
              </a:defRPr>
            </a:lvl1pPr>
            <a:lvl2pPr marR="0" lvl="1" algn="l" rtl="0">
              <a:lnSpc>
                <a:spcPct val="120000"/>
              </a:lnSpc>
              <a:spcBef>
                <a:spcPts val="500"/>
              </a:spcBef>
              <a:spcAft>
                <a:spcPts val="0"/>
              </a:spcAft>
              <a:buClr>
                <a:schemeClr val="lt1"/>
              </a:buClr>
              <a:buSzPts val="2800"/>
              <a:buFont typeface="Arial"/>
              <a:buNone/>
              <a:defRPr sz="2800" b="0" i="0" u="none" strike="noStrike" cap="none">
                <a:solidFill>
                  <a:schemeClr val="lt1"/>
                </a:solidFill>
                <a:latin typeface="Rockwell"/>
                <a:ea typeface="Rockwell"/>
                <a:cs typeface="Rockwell"/>
                <a:sym typeface="Rockwell"/>
              </a:defRPr>
            </a:lvl2pPr>
            <a:lvl3pPr marR="0" lvl="2" algn="l" rtl="0">
              <a:lnSpc>
                <a:spcPct val="120000"/>
              </a:lnSpc>
              <a:spcBef>
                <a:spcPts val="500"/>
              </a:spcBef>
              <a:spcAft>
                <a:spcPts val="0"/>
              </a:spcAft>
              <a:buClr>
                <a:schemeClr val="lt1"/>
              </a:buClr>
              <a:buSzPts val="2400"/>
              <a:buFont typeface="Arial"/>
              <a:buNone/>
              <a:defRPr sz="2400" b="0" i="0" u="none" strike="noStrike" cap="none">
                <a:solidFill>
                  <a:schemeClr val="lt1"/>
                </a:solidFill>
                <a:latin typeface="Rockwell"/>
                <a:ea typeface="Rockwell"/>
                <a:cs typeface="Rockwell"/>
                <a:sym typeface="Rockwell"/>
              </a:defRPr>
            </a:lvl3pPr>
            <a:lvl4pPr marR="0" lvl="3"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4pPr>
            <a:lvl5pPr marR="0" lvl="4"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5pPr>
            <a:lvl6pPr marR="0" lvl="5"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6pPr>
            <a:lvl7pPr marR="0" lvl="6"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7pPr>
            <a:lvl8pPr marR="0" lvl="7"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8pPr>
            <a:lvl9pPr marR="0" lvl="8" algn="l" rtl="0">
              <a:lnSpc>
                <a:spcPct val="120000"/>
              </a:lnSpc>
              <a:spcBef>
                <a:spcPts val="500"/>
              </a:spcBef>
              <a:spcAft>
                <a:spcPts val="0"/>
              </a:spcAft>
              <a:buClr>
                <a:schemeClr val="lt1"/>
              </a:buClr>
              <a:buSzPts val="2000"/>
              <a:buFont typeface="Arial"/>
              <a:buNone/>
              <a:defRPr sz="2000" b="0" i="0" u="none" strike="noStrike" cap="none">
                <a:solidFill>
                  <a:schemeClr val="lt1"/>
                </a:solidFill>
                <a:latin typeface="Rockwell"/>
                <a:ea typeface="Rockwell"/>
                <a:cs typeface="Rockwell"/>
                <a:sym typeface="Rockwell"/>
              </a:defRPr>
            </a:lvl9pPr>
          </a:lstStyle>
          <a:p>
            <a:endParaRPr/>
          </a:p>
        </p:txBody>
      </p:sp>
      <p:sp>
        <p:nvSpPr>
          <p:cNvPr id="71" name="Google Shape;71;p11"/>
          <p:cNvSpPr txBox="1">
            <a:spLocks noGrp="1"/>
          </p:cNvSpPr>
          <p:nvPr>
            <p:ph type="body" idx="1"/>
          </p:nvPr>
        </p:nvSpPr>
        <p:spPr>
          <a:xfrm>
            <a:off x="913795" y="5108728"/>
            <a:ext cx="10365998" cy="682472"/>
          </a:xfrm>
          <a:prstGeom prst="rect">
            <a:avLst/>
          </a:prstGeom>
          <a:noFill/>
          <a:ln>
            <a:noFill/>
          </a:ln>
        </p:spPr>
        <p:txBody>
          <a:bodyPr spcFirstLastPara="1" wrap="square" lIns="91425" tIns="45700" rIns="91425" bIns="45700" anchor="t" anchorCtr="0">
            <a:noAutofit/>
          </a:bodyPr>
          <a:lstStyle>
            <a:lvl1pPr marL="457200" lvl="0" indent="-228600" algn="ctr">
              <a:lnSpc>
                <a:spcPct val="120000"/>
              </a:lnSpc>
              <a:spcBef>
                <a:spcPts val="1000"/>
              </a:spcBef>
              <a:spcAft>
                <a:spcPts val="0"/>
              </a:spcAft>
              <a:buClr>
                <a:schemeClr val="lt1"/>
              </a:buClr>
              <a:buSzPts val="1800"/>
              <a:buNone/>
              <a:defRPr sz="18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72" name="Google Shape;72;p11"/>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1"/>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75"/>
        <p:cNvGrpSpPr/>
        <p:nvPr/>
      </p:nvGrpSpPr>
      <p:grpSpPr>
        <a:xfrm>
          <a:off x="0" y="0"/>
          <a:ext cx="0" cy="0"/>
          <a:chOff x="0" y="0"/>
          <a:chExt cx="0" cy="0"/>
        </a:xfrm>
      </p:grpSpPr>
      <p:sp>
        <p:nvSpPr>
          <p:cNvPr id="76" name="Google Shape;76;p12"/>
          <p:cNvSpPr txBox="1">
            <a:spLocks noGrp="1"/>
          </p:cNvSpPr>
          <p:nvPr>
            <p:ph type="title"/>
          </p:nvPr>
        </p:nvSpPr>
        <p:spPr>
          <a:xfrm>
            <a:off x="913795" y="609600"/>
            <a:ext cx="10353762" cy="3424859"/>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2"/>
          <p:cNvSpPr txBox="1">
            <a:spLocks noGrp="1"/>
          </p:cNvSpPr>
          <p:nvPr>
            <p:ph type="body" idx="1"/>
          </p:nvPr>
        </p:nvSpPr>
        <p:spPr>
          <a:xfrm>
            <a:off x="913795" y="4204820"/>
            <a:ext cx="10353761" cy="1592186"/>
          </a:xfrm>
          <a:prstGeom prst="rect">
            <a:avLst/>
          </a:prstGeom>
          <a:noFill/>
          <a:ln>
            <a:noFill/>
          </a:ln>
        </p:spPr>
        <p:txBody>
          <a:bodyPr spcFirstLastPara="1" wrap="square" lIns="91425" tIns="45700" rIns="91425" bIns="45700" anchor="ctr" anchorCtr="0">
            <a:no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78" name="Google Shape;78;p12"/>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2"/>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446212" y="609600"/>
            <a:ext cx="9302752" cy="2992904"/>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13"/>
          <p:cNvSpPr txBox="1">
            <a:spLocks noGrp="1"/>
          </p:cNvSpPr>
          <p:nvPr>
            <p:ph type="body" idx="1"/>
          </p:nvPr>
        </p:nvSpPr>
        <p:spPr>
          <a:xfrm>
            <a:off x="1720644" y="3610032"/>
            <a:ext cx="8752299" cy="426812"/>
          </a:xfrm>
          <a:prstGeom prst="rect">
            <a:avLst/>
          </a:prstGeom>
          <a:noFill/>
          <a:ln>
            <a:noFill/>
          </a:ln>
        </p:spPr>
        <p:txBody>
          <a:bodyPr spcFirstLastPara="1" wrap="square" lIns="91425" tIns="45700" rIns="91425" bIns="45700" anchor="t" anchorCtr="0">
            <a:noAutofit/>
          </a:bodyPr>
          <a:lstStyle>
            <a:lvl1pPr marL="457200" lvl="0" indent="-228600" algn="r">
              <a:lnSpc>
                <a:spcPct val="120000"/>
              </a:lnSpc>
              <a:spcBef>
                <a:spcPts val="1000"/>
              </a:spcBef>
              <a:spcAft>
                <a:spcPts val="0"/>
              </a:spcAft>
              <a:buClr>
                <a:schemeClr val="lt1"/>
              </a:buClr>
              <a:buSzPts val="1400"/>
              <a:buNone/>
              <a:defRPr sz="14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84" name="Google Shape;84;p13"/>
          <p:cNvSpPr txBox="1">
            <a:spLocks noGrp="1"/>
          </p:cNvSpPr>
          <p:nvPr>
            <p:ph type="body" idx="2"/>
          </p:nvPr>
        </p:nvSpPr>
        <p:spPr>
          <a:xfrm>
            <a:off x="913794" y="4204821"/>
            <a:ext cx="10353762" cy="1586380"/>
          </a:xfrm>
          <a:prstGeom prst="rect">
            <a:avLst/>
          </a:prstGeom>
          <a:noFill/>
          <a:ln>
            <a:noFill/>
          </a:ln>
        </p:spPr>
        <p:txBody>
          <a:bodyPr spcFirstLastPara="1" wrap="square" lIns="91425" tIns="45700" rIns="91425" bIns="45700" anchor="ctr" anchorCtr="0">
            <a:no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85" name="Google Shape;85;p13"/>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3"/>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3"/>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88" name="Google Shape;88;p13"/>
          <p:cNvSpPr txBox="1"/>
          <p:nvPr/>
        </p:nvSpPr>
        <p:spPr>
          <a:xfrm>
            <a:off x="836612" y="735241"/>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8000"/>
              <a:buFont typeface="Rockwell"/>
              <a:buNone/>
            </a:pPr>
            <a:r>
              <a:rPr lang="en-US" sz="8000" b="0" i="0" u="none" strike="noStrike" cap="none">
                <a:solidFill>
                  <a:schemeClr val="lt1"/>
                </a:solidFill>
                <a:latin typeface="Rockwell"/>
                <a:ea typeface="Rockwell"/>
                <a:cs typeface="Rockwell"/>
                <a:sym typeface="Rockwell"/>
              </a:rPr>
              <a:t>“</a:t>
            </a:r>
            <a:endParaRPr/>
          </a:p>
        </p:txBody>
      </p:sp>
      <p:sp>
        <p:nvSpPr>
          <p:cNvPr id="89" name="Google Shape;89;p13"/>
          <p:cNvSpPr txBox="1"/>
          <p:nvPr/>
        </p:nvSpPr>
        <p:spPr>
          <a:xfrm>
            <a:off x="10657956" y="2972093"/>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Rockwell"/>
              <a:buNone/>
            </a:pPr>
            <a:r>
              <a:rPr lang="en-US" sz="8000" b="0" i="0" u="none" strike="noStrike" cap="none">
                <a:solidFill>
                  <a:schemeClr val="lt1"/>
                </a:solidFill>
                <a:latin typeface="Rockwell"/>
                <a:ea typeface="Rockwell"/>
                <a:cs typeface="Rockwell"/>
                <a:sym typeface="Rockwell"/>
              </a:rPr>
              <a:t>”</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913806" y="2126942"/>
            <a:ext cx="10355327" cy="2511835"/>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14"/>
          <p:cNvSpPr txBox="1">
            <a:spLocks noGrp="1"/>
          </p:cNvSpPr>
          <p:nvPr>
            <p:ph type="body" idx="1"/>
          </p:nvPr>
        </p:nvSpPr>
        <p:spPr>
          <a:xfrm>
            <a:off x="913794" y="4650556"/>
            <a:ext cx="10353763" cy="1140644"/>
          </a:xfrm>
          <a:prstGeom prst="rect">
            <a:avLst/>
          </a:prstGeom>
          <a:noFill/>
          <a:ln>
            <a:noFill/>
          </a:ln>
        </p:spPr>
        <p:txBody>
          <a:bodyPr spcFirstLastPara="1" wrap="square" lIns="91425" tIns="45700" rIns="91425" bIns="45700" anchor="t" anchorCtr="0">
            <a:noAutofit/>
          </a:bodyPr>
          <a:lstStyle>
            <a:lvl1pPr marL="457200" lvl="0" indent="-228600" algn="ctr">
              <a:lnSpc>
                <a:spcPct val="120000"/>
              </a:lnSpc>
              <a:spcBef>
                <a:spcPts val="1000"/>
              </a:spcBef>
              <a:spcAft>
                <a:spcPts val="0"/>
              </a:spcAft>
              <a:buClr>
                <a:schemeClr val="lt1"/>
              </a:buClr>
              <a:buSzPts val="1600"/>
              <a:buNone/>
              <a:defRPr sz="1600"/>
            </a:lvl1pPr>
            <a:lvl2pPr marL="914400" lvl="1" indent="-228600" algn="l">
              <a:lnSpc>
                <a:spcPct val="120000"/>
              </a:lnSpc>
              <a:spcBef>
                <a:spcPts val="500"/>
              </a:spcBef>
              <a:spcAft>
                <a:spcPts val="0"/>
              </a:spcAft>
              <a:buClr>
                <a:schemeClr val="lt1"/>
              </a:buClr>
              <a:buSzPts val="1400"/>
              <a:buNone/>
              <a:defRPr sz="1400"/>
            </a:lvl2pPr>
            <a:lvl3pPr marL="1371600" lvl="2" indent="-228600" algn="l">
              <a:lnSpc>
                <a:spcPct val="120000"/>
              </a:lnSpc>
              <a:spcBef>
                <a:spcPts val="500"/>
              </a:spcBef>
              <a:spcAft>
                <a:spcPts val="0"/>
              </a:spcAft>
              <a:buClr>
                <a:schemeClr val="lt1"/>
              </a:buClr>
              <a:buSzPts val="1200"/>
              <a:buNone/>
              <a:defRPr sz="1200"/>
            </a:lvl3pPr>
            <a:lvl4pPr marL="1828800" lvl="3" indent="-228600" algn="l">
              <a:lnSpc>
                <a:spcPct val="120000"/>
              </a:lnSpc>
              <a:spcBef>
                <a:spcPts val="500"/>
              </a:spcBef>
              <a:spcAft>
                <a:spcPts val="0"/>
              </a:spcAft>
              <a:buClr>
                <a:schemeClr val="lt1"/>
              </a:buClr>
              <a:buSzPts val="1000"/>
              <a:buNone/>
              <a:defRPr sz="1000"/>
            </a:lvl4pPr>
            <a:lvl5pPr marL="2286000" lvl="4" indent="-228600" algn="l">
              <a:lnSpc>
                <a:spcPct val="120000"/>
              </a:lnSpc>
              <a:spcBef>
                <a:spcPts val="500"/>
              </a:spcBef>
              <a:spcAft>
                <a:spcPts val="0"/>
              </a:spcAft>
              <a:buClr>
                <a:schemeClr val="lt1"/>
              </a:buClr>
              <a:buSzPts val="1000"/>
              <a:buNone/>
              <a:defRPr sz="1000"/>
            </a:lvl5pPr>
            <a:lvl6pPr marL="2743200" lvl="5" indent="-228600" algn="l">
              <a:lnSpc>
                <a:spcPct val="120000"/>
              </a:lnSpc>
              <a:spcBef>
                <a:spcPts val="500"/>
              </a:spcBef>
              <a:spcAft>
                <a:spcPts val="0"/>
              </a:spcAft>
              <a:buClr>
                <a:schemeClr val="lt1"/>
              </a:buClr>
              <a:buSzPts val="1000"/>
              <a:buNone/>
              <a:defRPr sz="1000"/>
            </a:lvl6pPr>
            <a:lvl7pPr marL="3200400" lvl="6" indent="-228600" algn="l">
              <a:lnSpc>
                <a:spcPct val="120000"/>
              </a:lnSpc>
              <a:spcBef>
                <a:spcPts val="500"/>
              </a:spcBef>
              <a:spcAft>
                <a:spcPts val="0"/>
              </a:spcAft>
              <a:buClr>
                <a:schemeClr val="lt1"/>
              </a:buClr>
              <a:buSzPts val="1000"/>
              <a:buNone/>
              <a:defRPr sz="1000"/>
            </a:lvl7pPr>
            <a:lvl8pPr marL="3657600" lvl="7" indent="-228600" algn="l">
              <a:lnSpc>
                <a:spcPct val="120000"/>
              </a:lnSpc>
              <a:spcBef>
                <a:spcPts val="500"/>
              </a:spcBef>
              <a:spcAft>
                <a:spcPts val="0"/>
              </a:spcAft>
              <a:buClr>
                <a:schemeClr val="lt1"/>
              </a:buClr>
              <a:buSzPts val="1000"/>
              <a:buNone/>
              <a:defRPr sz="1000"/>
            </a:lvl8pPr>
            <a:lvl9pPr marL="4114800" lvl="8" indent="-228600" algn="l">
              <a:lnSpc>
                <a:spcPct val="120000"/>
              </a:lnSpc>
              <a:spcBef>
                <a:spcPts val="500"/>
              </a:spcBef>
              <a:spcAft>
                <a:spcPts val="0"/>
              </a:spcAft>
              <a:buClr>
                <a:schemeClr val="lt1"/>
              </a:buClr>
              <a:buSzPts val="1000"/>
              <a:buNone/>
              <a:defRPr sz="1000"/>
            </a:lvl9pPr>
          </a:lstStyle>
          <a:p>
            <a:endParaRPr/>
          </a:p>
        </p:txBody>
      </p:sp>
      <p:sp>
        <p:nvSpPr>
          <p:cNvPr id="93" name="Google Shape;93;p14"/>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4"/>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5">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13795" y="609600"/>
            <a:ext cx="10353761" cy="1326321"/>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chemeClr val="lt1"/>
              </a:buClr>
              <a:buSzPts val="3400"/>
              <a:buFont typeface="Bookman Old Style"/>
              <a:buNone/>
              <a:defRPr sz="3400" b="1" i="0" u="none" strike="noStrike" cap="non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913795" y="2096064"/>
            <a:ext cx="10353762" cy="3695136"/>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20000"/>
              </a:lnSpc>
              <a:spcBef>
                <a:spcPts val="1000"/>
              </a:spcBef>
              <a:spcAft>
                <a:spcPts val="0"/>
              </a:spcAft>
              <a:buClr>
                <a:schemeClr val="lt1"/>
              </a:buClr>
              <a:buSzPts val="2000"/>
              <a:buFont typeface="Arial"/>
              <a:buChar char="•"/>
              <a:defRPr sz="2000" b="0" i="0" u="none" strike="noStrike" cap="none">
                <a:solidFill>
                  <a:schemeClr val="lt1"/>
                </a:solidFill>
                <a:latin typeface="Rockwell"/>
                <a:ea typeface="Rockwell"/>
                <a:cs typeface="Rockwell"/>
                <a:sym typeface="Rockwell"/>
              </a:defRPr>
            </a:lvl1pPr>
            <a:lvl2pPr marL="914400" marR="0" lvl="1" indent="-342900" algn="l" rtl="0">
              <a:lnSpc>
                <a:spcPct val="120000"/>
              </a:lnSpc>
              <a:spcBef>
                <a:spcPts val="500"/>
              </a:spcBef>
              <a:spcAft>
                <a:spcPts val="0"/>
              </a:spcAft>
              <a:buClr>
                <a:schemeClr val="lt1"/>
              </a:buClr>
              <a:buSzPts val="1800"/>
              <a:buFont typeface="Arial"/>
              <a:buChar char="•"/>
              <a:defRPr sz="1800" b="0" i="0" u="none" strike="noStrike" cap="none">
                <a:solidFill>
                  <a:schemeClr val="lt1"/>
                </a:solidFill>
                <a:latin typeface="Rockwell"/>
                <a:ea typeface="Rockwell"/>
                <a:cs typeface="Rockwell"/>
                <a:sym typeface="Rockwell"/>
              </a:defRPr>
            </a:lvl2pPr>
            <a:lvl3pPr marL="1371600" marR="0" lvl="2" indent="-330200" algn="l" rtl="0">
              <a:lnSpc>
                <a:spcPct val="120000"/>
              </a:lnSpc>
              <a:spcBef>
                <a:spcPts val="500"/>
              </a:spcBef>
              <a:spcAft>
                <a:spcPts val="0"/>
              </a:spcAft>
              <a:buClr>
                <a:schemeClr val="lt1"/>
              </a:buClr>
              <a:buSzPts val="1600"/>
              <a:buFont typeface="Arial"/>
              <a:buChar char="•"/>
              <a:defRPr sz="1600" b="0" i="0" u="none" strike="noStrike" cap="none">
                <a:solidFill>
                  <a:schemeClr val="lt1"/>
                </a:solidFill>
                <a:latin typeface="Rockwell"/>
                <a:ea typeface="Rockwell"/>
                <a:cs typeface="Rockwell"/>
                <a:sym typeface="Rockwell"/>
              </a:defRPr>
            </a:lvl3pPr>
            <a:lvl4pPr marL="1828800" marR="0" lvl="3" indent="-317500" algn="l" rtl="0">
              <a:lnSpc>
                <a:spcPct val="120000"/>
              </a:lnSpc>
              <a:spcBef>
                <a:spcPts val="500"/>
              </a:spcBef>
              <a:spcAft>
                <a:spcPts val="0"/>
              </a:spcAft>
              <a:buClr>
                <a:schemeClr val="lt1"/>
              </a:buClr>
              <a:buSzPts val="1400"/>
              <a:buFont typeface="Arial"/>
              <a:buChar char="•"/>
              <a:defRPr sz="1400" b="0" i="0" u="none" strike="noStrike" cap="none">
                <a:solidFill>
                  <a:schemeClr val="lt1"/>
                </a:solidFill>
                <a:latin typeface="Rockwell"/>
                <a:ea typeface="Rockwell"/>
                <a:cs typeface="Rockwell"/>
                <a:sym typeface="Rockwell"/>
              </a:defRPr>
            </a:lvl4pPr>
            <a:lvl5pPr marL="2286000" marR="0" lvl="4"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5pPr>
            <a:lvl6pPr marL="2743200" marR="0" lvl="5"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6pPr>
            <a:lvl7pPr marL="3200400" marR="0" lvl="6"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7pPr>
            <a:lvl8pPr marL="3657600" marR="0" lvl="7"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8pPr>
            <a:lvl9pPr marL="4114800" marR="0" lvl="8" indent="-304800" algn="l" rtl="0">
              <a:lnSpc>
                <a:spcPct val="120000"/>
              </a:lnSpc>
              <a:spcBef>
                <a:spcPts val="500"/>
              </a:spcBef>
              <a:spcAft>
                <a:spcPts val="0"/>
              </a:spcAft>
              <a:buClr>
                <a:schemeClr val="lt1"/>
              </a:buClr>
              <a:buSzPts val="1200"/>
              <a:buFont typeface="Arial"/>
              <a:buChar char="•"/>
              <a:defRPr sz="1200" b="0" i="0" u="none" strike="noStrike" cap="none">
                <a:solidFill>
                  <a:schemeClr val="lt1"/>
                </a:solidFill>
                <a:latin typeface="Rockwell"/>
                <a:ea typeface="Rockwell"/>
                <a:cs typeface="Rockwell"/>
                <a:sym typeface="Rockwell"/>
              </a:defRPr>
            </a:lvl9pPr>
          </a:lstStyle>
          <a:p>
            <a:endParaRPr/>
          </a:p>
        </p:txBody>
      </p:sp>
      <p:sp>
        <p:nvSpPr>
          <p:cNvPr id="8" name="Google Shape;8;p1"/>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endParaRPr/>
          </a:p>
        </p:txBody>
      </p:sp>
      <p:sp>
        <p:nvSpPr>
          <p:cNvPr id="9" name="Google Shape;9;p1"/>
          <p:cNvSpPr txBox="1">
            <a:spLocks noGrp="1"/>
          </p:cNvSpPr>
          <p:nvPr>
            <p:ph type="ftr" idx="11"/>
          </p:nvPr>
        </p:nvSpPr>
        <p:spPr>
          <a:xfrm>
            <a:off x="913794" y="5883275"/>
            <a:ext cx="66728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endParaRPr/>
          </a:p>
        </p:txBody>
      </p:sp>
      <p:sp>
        <p:nvSpPr>
          <p:cNvPr id="10" name="Google Shape;10;p1"/>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lt1"/>
                </a:solidFill>
                <a:latin typeface="Rockwell"/>
                <a:ea typeface="Rockwell"/>
                <a:cs typeface="Rockwell"/>
                <a:sym typeface="Rockwell"/>
              </a:defRPr>
            </a:lvl1pPr>
            <a:lvl2pPr marL="0" marR="0" lvl="1" indent="0" algn="r" rtl="0">
              <a:spcBef>
                <a:spcPts val="0"/>
              </a:spcBef>
              <a:buNone/>
              <a:defRPr sz="1000" b="0" i="0" u="none" strike="noStrike" cap="none">
                <a:solidFill>
                  <a:schemeClr val="lt1"/>
                </a:solidFill>
                <a:latin typeface="Rockwell"/>
                <a:ea typeface="Rockwell"/>
                <a:cs typeface="Rockwell"/>
                <a:sym typeface="Rockwell"/>
              </a:defRPr>
            </a:lvl2pPr>
            <a:lvl3pPr marL="0" marR="0" lvl="2" indent="0" algn="r" rtl="0">
              <a:spcBef>
                <a:spcPts val="0"/>
              </a:spcBef>
              <a:buNone/>
              <a:defRPr sz="1000" b="0" i="0" u="none" strike="noStrike" cap="none">
                <a:solidFill>
                  <a:schemeClr val="lt1"/>
                </a:solidFill>
                <a:latin typeface="Rockwell"/>
                <a:ea typeface="Rockwell"/>
                <a:cs typeface="Rockwell"/>
                <a:sym typeface="Rockwell"/>
              </a:defRPr>
            </a:lvl3pPr>
            <a:lvl4pPr marL="0" marR="0" lvl="3" indent="0" algn="r" rtl="0">
              <a:spcBef>
                <a:spcPts val="0"/>
              </a:spcBef>
              <a:buNone/>
              <a:defRPr sz="1000" b="0" i="0" u="none" strike="noStrike" cap="none">
                <a:solidFill>
                  <a:schemeClr val="lt1"/>
                </a:solidFill>
                <a:latin typeface="Rockwell"/>
                <a:ea typeface="Rockwell"/>
                <a:cs typeface="Rockwell"/>
                <a:sym typeface="Rockwell"/>
              </a:defRPr>
            </a:lvl4pPr>
            <a:lvl5pPr marL="0" marR="0" lvl="4" indent="0" algn="r" rtl="0">
              <a:spcBef>
                <a:spcPts val="0"/>
              </a:spcBef>
              <a:buNone/>
              <a:defRPr sz="1000" b="0" i="0" u="none" strike="noStrike" cap="none">
                <a:solidFill>
                  <a:schemeClr val="lt1"/>
                </a:solidFill>
                <a:latin typeface="Rockwell"/>
                <a:ea typeface="Rockwell"/>
                <a:cs typeface="Rockwell"/>
                <a:sym typeface="Rockwell"/>
              </a:defRPr>
            </a:lvl5pPr>
            <a:lvl6pPr marL="0" marR="0" lvl="5" indent="0" algn="r" rtl="0">
              <a:spcBef>
                <a:spcPts val="0"/>
              </a:spcBef>
              <a:buNone/>
              <a:defRPr sz="1000" b="0" i="0" u="none" strike="noStrike" cap="none">
                <a:solidFill>
                  <a:schemeClr val="lt1"/>
                </a:solidFill>
                <a:latin typeface="Rockwell"/>
                <a:ea typeface="Rockwell"/>
                <a:cs typeface="Rockwell"/>
                <a:sym typeface="Rockwell"/>
              </a:defRPr>
            </a:lvl6pPr>
            <a:lvl7pPr marL="0" marR="0" lvl="6" indent="0" algn="r" rtl="0">
              <a:spcBef>
                <a:spcPts val="0"/>
              </a:spcBef>
              <a:buNone/>
              <a:defRPr sz="1000" b="0" i="0" u="none" strike="noStrike" cap="none">
                <a:solidFill>
                  <a:schemeClr val="lt1"/>
                </a:solidFill>
                <a:latin typeface="Rockwell"/>
                <a:ea typeface="Rockwell"/>
                <a:cs typeface="Rockwell"/>
                <a:sym typeface="Rockwell"/>
              </a:defRPr>
            </a:lvl7pPr>
            <a:lvl8pPr marL="0" marR="0" lvl="7" indent="0" algn="r" rtl="0">
              <a:spcBef>
                <a:spcPts val="0"/>
              </a:spcBef>
              <a:buNone/>
              <a:defRPr sz="1000" b="0" i="0" u="none" strike="noStrike" cap="none">
                <a:solidFill>
                  <a:schemeClr val="lt1"/>
                </a:solidFill>
                <a:latin typeface="Rockwell"/>
                <a:ea typeface="Rockwell"/>
                <a:cs typeface="Rockwell"/>
                <a:sym typeface="Rockwell"/>
              </a:defRPr>
            </a:lvl8pPr>
            <a:lvl9pPr marL="0" marR="0" lvl="8" indent="0" algn="r" rtl="0">
              <a:spcBef>
                <a:spcPts val="0"/>
              </a:spcBef>
              <a:buNone/>
              <a:defRPr sz="1000" b="0" i="0" u="none" strike="noStrike" cap="none">
                <a:solidFill>
                  <a:schemeClr val="lt1"/>
                </a:solidFill>
                <a:latin typeface="Rockwell"/>
                <a:ea typeface="Rockwell"/>
                <a:cs typeface="Rockwell"/>
                <a:sym typeface="Rockwe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4.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jp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12.xml"/><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jpg"/><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42485" y="252832"/>
            <a:ext cx="11849516" cy="1336396"/>
          </a:xfrm>
        </p:spPr>
        <p:txBody>
          <a:bodyPr anchor="t">
            <a:noAutofit/>
          </a:bodyPr>
          <a:lstStyle/>
          <a:p>
            <a:r>
              <a:rPr lang="en-US" sz="4000" dirty="0">
                <a:latin typeface="Helvetica" charset="0"/>
                <a:ea typeface="Helvetica" charset="0"/>
                <a:cs typeface="Helvetica" charset="0"/>
              </a:rPr>
              <a:t>Hypothesis 1</a:t>
            </a: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sp>
        <p:nvSpPr>
          <p:cNvPr id="4" name="Vertical Text Placeholder 3"/>
          <p:cNvSpPr>
            <a:spLocks noGrp="1"/>
          </p:cNvSpPr>
          <p:nvPr>
            <p:ph type="body" orient="vert" idx="1"/>
          </p:nvPr>
        </p:nvSpPr>
        <p:spPr>
          <a:xfrm>
            <a:off x="232163" y="1445301"/>
            <a:ext cx="6757722" cy="5216852"/>
          </a:xfrm>
        </p:spPr>
        <p:txBody>
          <a:bodyPr/>
          <a:lstStyle/>
          <a:p>
            <a:pPr marL="0" lvl="0" indent="0">
              <a:spcBef>
                <a:spcPts val="0"/>
              </a:spcBef>
              <a:buNone/>
            </a:pPr>
            <a:endParaRPr lang="en-US" sz="1100" dirty="0"/>
          </a:p>
          <a:p>
            <a:pPr marL="0" lvl="0" indent="0">
              <a:spcBef>
                <a:spcPts val="0"/>
              </a:spcBef>
              <a:buNone/>
            </a:pPr>
            <a:r>
              <a:rPr lang="en-US" sz="2400" dirty="0"/>
              <a:t>Problem:</a:t>
            </a:r>
          </a:p>
          <a:p>
            <a:pPr lvl="0" indent="0">
              <a:spcBef>
                <a:spcPts val="0"/>
              </a:spcBef>
              <a:buNone/>
            </a:pPr>
            <a:endParaRPr lang="en-US" sz="1400" dirty="0"/>
          </a:p>
          <a:p>
            <a:pPr lvl="0" indent="-317500">
              <a:spcBef>
                <a:spcPts val="0"/>
              </a:spcBef>
              <a:buSzPts val="1400"/>
              <a:buChar char="●"/>
            </a:pPr>
            <a:r>
              <a:rPr lang="en-US" dirty="0"/>
              <a:t>Considering the regional instability in the MENA region, standard shortest-path models may not be viable</a:t>
            </a:r>
          </a:p>
          <a:p>
            <a:pPr lvl="0" indent="0">
              <a:spcBef>
                <a:spcPts val="0"/>
              </a:spcBef>
              <a:buNone/>
            </a:pPr>
            <a:endParaRPr lang="en-US" dirty="0"/>
          </a:p>
          <a:p>
            <a:pPr lvl="0" indent="-317500">
              <a:spcBef>
                <a:spcPts val="0"/>
              </a:spcBef>
              <a:buSzPts val="1400"/>
              <a:buChar char="●"/>
            </a:pPr>
            <a:r>
              <a:rPr lang="en-US" dirty="0"/>
              <a:t>Local smuggling routes are likely dependent on the other criminal activity in the region</a:t>
            </a:r>
          </a:p>
          <a:p>
            <a:pPr lvl="0" indent="0">
              <a:spcBef>
                <a:spcPts val="0"/>
              </a:spcBef>
              <a:buNone/>
            </a:pPr>
            <a:endParaRPr lang="en-US" sz="1600" dirty="0"/>
          </a:p>
          <a:p>
            <a:pPr lvl="2" indent="-304800">
              <a:lnSpc>
                <a:spcPct val="90000"/>
              </a:lnSpc>
              <a:spcBef>
                <a:spcPts val="0"/>
              </a:spcBef>
              <a:buSzPts val="1200"/>
              <a:buChar char="■"/>
            </a:pPr>
            <a:r>
              <a:rPr lang="en-US" sz="1800" dirty="0"/>
              <a:t>Weak Points in border security</a:t>
            </a:r>
          </a:p>
          <a:p>
            <a:pPr lvl="2" indent="-304800">
              <a:lnSpc>
                <a:spcPct val="90000"/>
              </a:lnSpc>
              <a:spcBef>
                <a:spcPts val="0"/>
              </a:spcBef>
              <a:buSzPts val="1200"/>
              <a:buChar char="■"/>
            </a:pPr>
            <a:r>
              <a:rPr lang="en-US" sz="1800" dirty="0"/>
              <a:t>Enemy faction presence in an area</a:t>
            </a:r>
          </a:p>
          <a:p>
            <a:pPr lvl="2" indent="-304800">
              <a:lnSpc>
                <a:spcPct val="90000"/>
              </a:lnSpc>
              <a:spcBef>
                <a:spcPts val="0"/>
              </a:spcBef>
              <a:buSzPts val="1200"/>
              <a:buChar char="■"/>
            </a:pPr>
            <a:r>
              <a:rPr lang="en-US" sz="1800" dirty="0"/>
              <a:t>Route exposure to policing officials</a:t>
            </a:r>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6" name="Google Shape;194;p25"/>
          <p:cNvPicPr preferRelativeResize="0"/>
          <p:nvPr/>
        </p:nvPicPr>
        <p:blipFill>
          <a:blip r:embed="rId6">
            <a:alphaModFix/>
          </a:blip>
          <a:stretch>
            <a:fillRect/>
          </a:stretch>
        </p:blipFill>
        <p:spPr>
          <a:xfrm>
            <a:off x="7735067" y="2268779"/>
            <a:ext cx="3903425" cy="2960101"/>
          </a:xfrm>
          <a:prstGeom prst="rect">
            <a:avLst/>
          </a:prstGeom>
          <a:noFill/>
          <a:ln w="28575">
            <a:solidFill>
              <a:schemeClr val="accent4"/>
            </a:solidFill>
          </a:ln>
        </p:spPr>
      </p:pic>
      <p:sp>
        <p:nvSpPr>
          <p:cNvPr id="3" name="TextBox 2">
            <a:extLst>
              <a:ext uri="{FF2B5EF4-FFF2-40B4-BE49-F238E27FC236}">
                <a16:creationId xmlns:a16="http://schemas.microsoft.com/office/drawing/2014/main" id="{AB9AAAC2-17C2-45D3-BD06-6D4DECBC20EE}"/>
              </a:ext>
            </a:extLst>
          </p:cNvPr>
          <p:cNvSpPr txBox="1"/>
          <p:nvPr/>
        </p:nvSpPr>
        <p:spPr>
          <a:xfrm>
            <a:off x="7735067" y="5264065"/>
            <a:ext cx="3706072" cy="369332"/>
          </a:xfrm>
          <a:prstGeom prst="rect">
            <a:avLst/>
          </a:prstGeom>
          <a:noFill/>
        </p:spPr>
        <p:txBody>
          <a:bodyPr wrap="square" rtlCol="0">
            <a:spAutoFit/>
          </a:bodyPr>
          <a:lstStyle/>
          <a:p>
            <a:r>
              <a:rPr lang="en-US" sz="900" dirty="0">
                <a:solidFill>
                  <a:schemeClr val="bg1"/>
                </a:solidFill>
                <a:latin typeface="Rockwell" panose="02060603020205020403" pitchFamily="18" charset="0"/>
              </a:rPr>
              <a:t>Map showing looted site of Palmyra and city of Siirt, the location of recovered caches of illicit antiquities </a:t>
            </a:r>
          </a:p>
        </p:txBody>
      </p:sp>
      <p:pic>
        <p:nvPicPr>
          <p:cNvPr id="7" name="Audio 6">
            <a:hlinkClick r:id="" action="ppaction://media"/>
            <a:extLst>
              <a:ext uri="{FF2B5EF4-FFF2-40B4-BE49-F238E27FC236}">
                <a16:creationId xmlns:a16="http://schemas.microsoft.com/office/drawing/2014/main" id="{114DC967-DD40-4A7B-9B39-AD03443A602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38700819"/>
      </p:ext>
    </p:extLst>
  </p:cSld>
  <p:clrMapOvr>
    <a:masterClrMapping/>
  </p:clrMapOvr>
  <mc:AlternateContent xmlns:mc="http://schemas.openxmlformats.org/markup-compatibility/2006" xmlns:p14="http://schemas.microsoft.com/office/powerpoint/2010/main">
    <mc:Choice Requires="p14">
      <p:transition spd="slow" p14:dur="2000" advTm="12349"/>
    </mc:Choice>
    <mc:Fallback xmlns="">
      <p:transition spd="slow" advTm="12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0826" y="116355"/>
            <a:ext cx="11849516" cy="714918"/>
          </a:xfrm>
        </p:spPr>
        <p:txBody>
          <a:bodyPr anchor="t">
            <a:noAutofit/>
          </a:bodyPr>
          <a:lstStyle/>
          <a:p>
            <a:r>
              <a:rPr lang="en-US" sz="4000" dirty="0">
                <a:latin typeface="Helvetica" charset="0"/>
                <a:ea typeface="Helvetica" charset="0"/>
                <a:cs typeface="Helvetica" charset="0"/>
              </a:rPr>
              <a:t>Method: Forced-choice Survey</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r>
              <a:rPr lang="en-US" sz="4000" dirty="0">
                <a:latin typeface="Helvetica" charset="0"/>
                <a:ea typeface="Helvetica" charset="0"/>
                <a:cs typeface="Helvetica" charset="0"/>
              </a:rPr>
              <a:t> </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9" name="Google Shape;256;p34">
            <a:extLst>
              <a:ext uri="{FF2B5EF4-FFF2-40B4-BE49-F238E27FC236}">
                <a16:creationId xmlns:a16="http://schemas.microsoft.com/office/drawing/2014/main" id="{3CC25433-71BF-4B29-8DE2-919A1565C25A}"/>
              </a:ext>
            </a:extLst>
          </p:cNvPr>
          <p:cNvPicPr preferRelativeResize="0"/>
          <p:nvPr/>
        </p:nvPicPr>
        <p:blipFill>
          <a:blip r:embed="rId6">
            <a:alphaModFix/>
          </a:blip>
          <a:stretch>
            <a:fillRect/>
          </a:stretch>
        </p:blipFill>
        <p:spPr>
          <a:xfrm>
            <a:off x="2281384" y="1005988"/>
            <a:ext cx="7629233" cy="5463243"/>
          </a:xfrm>
          <a:prstGeom prst="rect">
            <a:avLst/>
          </a:prstGeom>
          <a:noFill/>
          <a:ln w="28575">
            <a:solidFill>
              <a:schemeClr val="accent4"/>
            </a:solidFill>
          </a:ln>
        </p:spPr>
      </p:pic>
      <p:pic>
        <p:nvPicPr>
          <p:cNvPr id="3" name="Audio 2">
            <a:hlinkClick r:id="" action="ppaction://media"/>
            <a:extLst>
              <a:ext uri="{FF2B5EF4-FFF2-40B4-BE49-F238E27FC236}">
                <a16:creationId xmlns:a16="http://schemas.microsoft.com/office/drawing/2014/main" id="{1C86CEF8-5996-42ED-A76F-C7A531E5307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39010321"/>
      </p:ext>
    </p:extLst>
  </p:cSld>
  <p:clrMapOvr>
    <a:masterClrMapping/>
  </p:clrMapOvr>
  <mc:AlternateContent xmlns:mc="http://schemas.openxmlformats.org/markup-compatibility/2006" xmlns:p14="http://schemas.microsoft.com/office/powerpoint/2010/main">
    <mc:Choice Requires="p14">
      <p:transition spd="slow" p14:dur="2000" advTm="30266"/>
    </mc:Choice>
    <mc:Fallback xmlns="">
      <p:transition spd="slow" advTm="302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0826" y="116355"/>
            <a:ext cx="11849516" cy="913532"/>
          </a:xfrm>
        </p:spPr>
        <p:txBody>
          <a:bodyPr anchor="t">
            <a:noAutofit/>
          </a:bodyPr>
          <a:lstStyle/>
          <a:p>
            <a:r>
              <a:rPr lang="en-US" sz="4000" dirty="0">
                <a:latin typeface="Helvetica" charset="0"/>
                <a:ea typeface="Helvetica" charset="0"/>
                <a:cs typeface="Helvetica" charset="0"/>
              </a:rPr>
              <a:t>Method: Forced-choice Survey</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r>
              <a:rPr lang="en-US" sz="4000" dirty="0">
                <a:latin typeface="Helvetica" charset="0"/>
                <a:ea typeface="Helvetica" charset="0"/>
                <a:cs typeface="Helvetica" charset="0"/>
              </a:rPr>
              <a:t> </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6" name="Google Shape;264;p35">
            <a:extLst>
              <a:ext uri="{FF2B5EF4-FFF2-40B4-BE49-F238E27FC236}">
                <a16:creationId xmlns:a16="http://schemas.microsoft.com/office/drawing/2014/main" id="{5BDF8DCA-1F75-4EA9-B2FF-F0913E15CE58}"/>
              </a:ext>
            </a:extLst>
          </p:cNvPr>
          <p:cNvPicPr preferRelativeResize="0"/>
          <p:nvPr/>
        </p:nvPicPr>
        <p:blipFill>
          <a:blip r:embed="rId6">
            <a:alphaModFix/>
          </a:blip>
          <a:stretch>
            <a:fillRect/>
          </a:stretch>
        </p:blipFill>
        <p:spPr>
          <a:xfrm>
            <a:off x="1700963" y="1722767"/>
            <a:ext cx="8790075" cy="4185665"/>
          </a:xfrm>
          <a:prstGeom prst="rect">
            <a:avLst/>
          </a:prstGeom>
          <a:noFill/>
          <a:ln w="28575">
            <a:solidFill>
              <a:schemeClr val="accent4"/>
            </a:solidFill>
          </a:ln>
        </p:spPr>
      </p:pic>
      <p:pic>
        <p:nvPicPr>
          <p:cNvPr id="4" name="Audio 3">
            <a:hlinkClick r:id="" action="ppaction://media"/>
            <a:extLst>
              <a:ext uri="{FF2B5EF4-FFF2-40B4-BE49-F238E27FC236}">
                <a16:creationId xmlns:a16="http://schemas.microsoft.com/office/drawing/2014/main" id="{338F3CF9-D446-4DA6-94AC-57119829C0C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91545580"/>
      </p:ext>
    </p:extLst>
  </p:cSld>
  <p:clrMapOvr>
    <a:masterClrMapping/>
  </p:clrMapOvr>
  <mc:AlternateContent xmlns:mc="http://schemas.openxmlformats.org/markup-compatibility/2006" xmlns:p14="http://schemas.microsoft.com/office/powerpoint/2010/main">
    <mc:Choice Requires="p14">
      <p:transition spd="slow" p14:dur="2000" advTm="16613"/>
    </mc:Choice>
    <mc:Fallback xmlns="">
      <p:transition spd="slow" advTm="16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0826" y="116355"/>
            <a:ext cx="11849516" cy="913532"/>
          </a:xfrm>
        </p:spPr>
        <p:txBody>
          <a:bodyPr anchor="t">
            <a:noAutofit/>
          </a:bodyPr>
          <a:lstStyle/>
          <a:p>
            <a:r>
              <a:rPr lang="en-US" sz="4000" dirty="0">
                <a:latin typeface="Helvetica" charset="0"/>
                <a:ea typeface="Helvetica" charset="0"/>
                <a:cs typeface="Helvetica" charset="0"/>
              </a:rPr>
              <a:t>Method: Exploratory Survey</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r>
              <a:rPr lang="en-US" sz="4000" dirty="0">
                <a:latin typeface="Helvetica" charset="0"/>
                <a:ea typeface="Helvetica" charset="0"/>
                <a:cs typeface="Helvetica" charset="0"/>
              </a:rPr>
              <a:t> </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sp>
        <p:nvSpPr>
          <p:cNvPr id="4" name="Vertical Text Placeholder 3"/>
          <p:cNvSpPr>
            <a:spLocks noGrp="1"/>
          </p:cNvSpPr>
          <p:nvPr>
            <p:ph type="body" orient="vert" idx="1"/>
          </p:nvPr>
        </p:nvSpPr>
        <p:spPr>
          <a:xfrm>
            <a:off x="272955" y="1166364"/>
            <a:ext cx="11062610" cy="5216852"/>
          </a:xfrm>
        </p:spPr>
        <p:txBody>
          <a:bodyPr/>
          <a:lstStyle/>
          <a:p>
            <a:pPr marL="0" lvl="0" indent="0">
              <a:spcBef>
                <a:spcPts val="0"/>
              </a:spcBef>
              <a:buNone/>
            </a:pPr>
            <a:r>
              <a:rPr lang="en-US" sz="2300" dirty="0">
                <a:solidFill>
                  <a:srgbClr val="FFFFFF"/>
                </a:solidFill>
              </a:rPr>
              <a:t>Topics will span:</a:t>
            </a:r>
          </a:p>
          <a:p>
            <a:pPr marL="914400" lvl="0" indent="-317500">
              <a:spcBef>
                <a:spcPts val="0"/>
              </a:spcBef>
              <a:buClr>
                <a:srgbClr val="FFFFFF"/>
              </a:buClr>
              <a:buSzPts val="1400"/>
              <a:buChar char="●"/>
            </a:pPr>
            <a:r>
              <a:rPr lang="en-US" sz="2100" dirty="0">
                <a:solidFill>
                  <a:srgbClr val="FFFFFF"/>
                </a:solidFill>
              </a:rPr>
              <a:t>Extortion and solicitation</a:t>
            </a:r>
          </a:p>
          <a:p>
            <a:pPr marL="914400" lvl="0" indent="-317500">
              <a:spcBef>
                <a:spcPts val="0"/>
              </a:spcBef>
              <a:buClr>
                <a:srgbClr val="FFFFFF"/>
              </a:buClr>
              <a:buSzPts val="1400"/>
              <a:buChar char="●"/>
            </a:pPr>
            <a:r>
              <a:rPr lang="en-US" sz="2100" dirty="0">
                <a:solidFill>
                  <a:srgbClr val="FFFFFF"/>
                </a:solidFill>
              </a:rPr>
              <a:t>Corruption</a:t>
            </a:r>
          </a:p>
          <a:p>
            <a:pPr marL="914400" lvl="0" indent="-317500">
              <a:spcBef>
                <a:spcPts val="0"/>
              </a:spcBef>
              <a:buClr>
                <a:srgbClr val="FFFFFF"/>
              </a:buClr>
              <a:buSzPts val="1400"/>
              <a:buChar char="●"/>
            </a:pPr>
            <a:r>
              <a:rPr lang="en-US" sz="2100" dirty="0">
                <a:solidFill>
                  <a:srgbClr val="FFFFFF"/>
                </a:solidFill>
              </a:rPr>
              <a:t>Illegal activity passing through customs</a:t>
            </a:r>
          </a:p>
          <a:p>
            <a:pPr marL="914400" lvl="0" indent="-317500">
              <a:spcBef>
                <a:spcPts val="0"/>
              </a:spcBef>
              <a:buClr>
                <a:srgbClr val="FFFFFF"/>
              </a:buClr>
              <a:buSzPts val="1400"/>
              <a:buChar char="●"/>
            </a:pPr>
            <a:r>
              <a:rPr lang="en-US" sz="2100" dirty="0">
                <a:solidFill>
                  <a:srgbClr val="FFFFFF"/>
                </a:solidFill>
              </a:rPr>
              <a:t>Demographics of respondents</a:t>
            </a:r>
          </a:p>
          <a:p>
            <a:pPr marL="914400" lvl="0" indent="-317500">
              <a:spcBef>
                <a:spcPts val="0"/>
              </a:spcBef>
              <a:buClr>
                <a:srgbClr val="FFFFFF"/>
              </a:buClr>
              <a:buSzPts val="1400"/>
              <a:buChar char="●"/>
            </a:pPr>
            <a:r>
              <a:rPr lang="en-US" sz="2100" dirty="0">
                <a:solidFill>
                  <a:srgbClr val="FFFFFF"/>
                </a:solidFill>
              </a:rPr>
              <a:t>Regional Conflicts</a:t>
            </a:r>
          </a:p>
          <a:p>
            <a:pPr marL="0" lvl="0" indent="0">
              <a:spcBef>
                <a:spcPts val="0"/>
              </a:spcBef>
              <a:buNone/>
            </a:pPr>
            <a:endParaRPr lang="en-US" sz="2300" dirty="0">
              <a:solidFill>
                <a:srgbClr val="FFFFFF"/>
              </a:solidFill>
            </a:endParaRPr>
          </a:p>
          <a:p>
            <a:pPr marL="0" lvl="0" indent="0">
              <a:spcBef>
                <a:spcPts val="0"/>
              </a:spcBef>
              <a:buNone/>
            </a:pPr>
            <a:r>
              <a:rPr lang="en-US" sz="2300" dirty="0">
                <a:solidFill>
                  <a:srgbClr val="FFFFFF"/>
                </a:solidFill>
              </a:rPr>
              <a:t>Purpose:</a:t>
            </a:r>
          </a:p>
          <a:p>
            <a:pPr marL="800100" lvl="1">
              <a:spcBef>
                <a:spcPts val="0"/>
              </a:spcBef>
            </a:pPr>
            <a:r>
              <a:rPr lang="en-US" sz="2100" dirty="0">
                <a:solidFill>
                  <a:srgbClr val="FFFFFF"/>
                </a:solidFill>
              </a:rPr>
              <a:t>Collect local  information to improve our understanding of how trafficking 	may be influenced by conditions in the MENA region</a:t>
            </a:r>
          </a:p>
          <a:p>
            <a:pPr marL="0" lvl="0" indent="0">
              <a:spcBef>
                <a:spcPts val="0"/>
              </a:spcBef>
              <a:buNone/>
            </a:pPr>
            <a:endParaRPr lang="en-US" sz="2300" dirty="0">
              <a:solidFill>
                <a:srgbClr val="FFFFFF"/>
              </a:solidFill>
            </a:endParaRPr>
          </a:p>
          <a:p>
            <a:pPr marL="0" lvl="0" indent="0">
              <a:spcBef>
                <a:spcPts val="0"/>
              </a:spcBef>
              <a:buNone/>
            </a:pPr>
            <a:r>
              <a:rPr lang="en-US" sz="2300" dirty="0">
                <a:solidFill>
                  <a:srgbClr val="FFFFFF"/>
                </a:solidFill>
              </a:rPr>
              <a:t>Participants:</a:t>
            </a:r>
          </a:p>
          <a:p>
            <a:pPr marL="800100" lvl="1">
              <a:spcBef>
                <a:spcPts val="0"/>
              </a:spcBef>
            </a:pPr>
            <a:r>
              <a:rPr lang="en-US" sz="2100" dirty="0">
                <a:solidFill>
                  <a:srgbClr val="FFFFFF"/>
                </a:solidFill>
              </a:rPr>
              <a:t>Individuals who live in the Middle East and Africa</a:t>
            </a:r>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6" name="Audio 5">
            <a:hlinkClick r:id="" action="ppaction://media"/>
            <a:extLst>
              <a:ext uri="{FF2B5EF4-FFF2-40B4-BE49-F238E27FC236}">
                <a16:creationId xmlns:a16="http://schemas.microsoft.com/office/drawing/2014/main" id="{E272A440-67D6-47B9-8157-32DDB697FF5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24544123"/>
      </p:ext>
    </p:extLst>
  </p:cSld>
  <p:clrMapOvr>
    <a:masterClrMapping/>
  </p:clrMapOvr>
  <mc:AlternateContent xmlns:mc="http://schemas.openxmlformats.org/markup-compatibility/2006" xmlns:p14="http://schemas.microsoft.com/office/powerpoint/2010/main">
    <mc:Choice Requires="p14">
      <p:transition spd="slow" p14:dur="2000" advTm="26301"/>
    </mc:Choice>
    <mc:Fallback xmlns="">
      <p:transition spd="slow" advTm="26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0826" y="116355"/>
            <a:ext cx="11849516" cy="913532"/>
          </a:xfrm>
        </p:spPr>
        <p:txBody>
          <a:bodyPr anchor="t">
            <a:noAutofit/>
          </a:bodyPr>
          <a:lstStyle/>
          <a:p>
            <a:r>
              <a:rPr lang="en-US" sz="4000" dirty="0">
                <a:latin typeface="Helvetica" charset="0"/>
                <a:ea typeface="Helvetica" charset="0"/>
                <a:cs typeface="Helvetica" charset="0"/>
              </a:rPr>
              <a:t>Method: Exploratory Survey, Pilot Study</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r>
              <a:rPr lang="en-US" sz="4000" dirty="0">
                <a:latin typeface="Helvetica" charset="0"/>
                <a:ea typeface="Helvetica" charset="0"/>
                <a:cs typeface="Helvetica" charset="0"/>
              </a:rPr>
              <a:t> </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sp>
        <p:nvSpPr>
          <p:cNvPr id="4" name="Vertical Text Placeholder 3"/>
          <p:cNvSpPr>
            <a:spLocks noGrp="1"/>
          </p:cNvSpPr>
          <p:nvPr>
            <p:ph type="body" orient="vert" idx="1"/>
          </p:nvPr>
        </p:nvSpPr>
        <p:spPr>
          <a:xfrm>
            <a:off x="330105" y="820574"/>
            <a:ext cx="11721069" cy="6037426"/>
          </a:xfrm>
        </p:spPr>
        <p:txBody>
          <a:bodyPr/>
          <a:lstStyle/>
          <a:p>
            <a:pPr marL="0" lvl="0" indent="0">
              <a:spcBef>
                <a:spcPts val="0"/>
              </a:spcBef>
              <a:buNone/>
            </a:pPr>
            <a:r>
              <a:rPr lang="en-US" sz="2200" dirty="0">
                <a:solidFill>
                  <a:srgbClr val="FFFFFF"/>
                </a:solidFill>
              </a:rPr>
              <a:t>Given the nature of this survey, the pilot study primarily served as a vetting opportunity to improve the questions and their structure. </a:t>
            </a:r>
          </a:p>
          <a:p>
            <a:pPr marL="0" lvl="0" indent="0">
              <a:spcBef>
                <a:spcPts val="0"/>
              </a:spcBef>
              <a:buNone/>
            </a:pPr>
            <a:endParaRPr lang="en-US" sz="2200" dirty="0">
              <a:solidFill>
                <a:srgbClr val="FFFFFF"/>
              </a:solidFill>
            </a:endParaRPr>
          </a:p>
          <a:p>
            <a:pPr marL="0" lvl="0" indent="0">
              <a:spcBef>
                <a:spcPts val="0"/>
              </a:spcBef>
              <a:buNone/>
            </a:pPr>
            <a:r>
              <a:rPr lang="en-US" sz="2200" dirty="0">
                <a:solidFill>
                  <a:srgbClr val="FFFFFF"/>
                </a:solidFill>
              </a:rPr>
              <a:t>The survey took participants no longer than 15 minutes to complete, with some completing the questions in under 5 minutes. </a:t>
            </a:r>
          </a:p>
          <a:p>
            <a:pPr marL="0" lvl="0" indent="0">
              <a:spcBef>
                <a:spcPts val="0"/>
              </a:spcBef>
              <a:buNone/>
            </a:pPr>
            <a:endParaRPr lang="en-US" sz="2200" dirty="0">
              <a:solidFill>
                <a:srgbClr val="FFFFFF"/>
              </a:solidFill>
            </a:endParaRPr>
          </a:p>
          <a:p>
            <a:pPr marL="0" lvl="0" indent="0">
              <a:spcBef>
                <a:spcPts val="0"/>
              </a:spcBef>
              <a:buNone/>
            </a:pPr>
            <a:r>
              <a:rPr lang="en-US" sz="2200" dirty="0">
                <a:solidFill>
                  <a:srgbClr val="FFFFFF"/>
                </a:solidFill>
              </a:rPr>
              <a:t>Feedback included: </a:t>
            </a:r>
          </a:p>
          <a:p>
            <a:pPr lvl="0" indent="-317500">
              <a:spcBef>
                <a:spcPts val="0"/>
              </a:spcBef>
              <a:buClr>
                <a:srgbClr val="FFFFFF"/>
              </a:buClr>
              <a:buSzPts val="1400"/>
              <a:buChar char="●"/>
            </a:pPr>
            <a:r>
              <a:rPr lang="en-US" sz="2100" dirty="0">
                <a:solidFill>
                  <a:srgbClr val="FFFFFF"/>
                </a:solidFill>
              </a:rPr>
              <a:t>Likert scale standardization</a:t>
            </a:r>
          </a:p>
          <a:p>
            <a:pPr lvl="0" indent="-317500">
              <a:spcBef>
                <a:spcPts val="0"/>
              </a:spcBef>
              <a:buClr>
                <a:srgbClr val="FFFFFF"/>
              </a:buClr>
              <a:buSzPts val="1400"/>
              <a:buChar char="●"/>
            </a:pPr>
            <a:r>
              <a:rPr lang="en-US" sz="2100" dirty="0">
                <a:solidFill>
                  <a:srgbClr val="FFFFFF"/>
                </a:solidFill>
              </a:rPr>
              <a:t>Additional questions to obtain more demographic information</a:t>
            </a:r>
          </a:p>
          <a:p>
            <a:pPr lvl="0" indent="-317500">
              <a:spcBef>
                <a:spcPts val="0"/>
              </a:spcBef>
              <a:buClr>
                <a:srgbClr val="FFFFFF"/>
              </a:buClr>
              <a:buSzPts val="1400"/>
              <a:buChar char="●"/>
            </a:pPr>
            <a:r>
              <a:rPr lang="en-US" sz="2100" dirty="0">
                <a:solidFill>
                  <a:srgbClr val="FFFFFF"/>
                </a:solidFill>
              </a:rPr>
              <a:t>Clarification specifically on question 10, regarding impact of personal belief on display of artifacts</a:t>
            </a:r>
          </a:p>
          <a:p>
            <a:pPr marL="0" lvl="0" indent="0">
              <a:spcBef>
                <a:spcPts val="0"/>
              </a:spcBef>
              <a:buNone/>
            </a:pPr>
            <a:endParaRPr lang="en-US" sz="2200" dirty="0">
              <a:solidFill>
                <a:srgbClr val="FFFFFF"/>
              </a:solidFill>
            </a:endParaRPr>
          </a:p>
          <a:p>
            <a:pPr marL="0" lvl="0" indent="0">
              <a:spcBef>
                <a:spcPts val="0"/>
              </a:spcBef>
              <a:buNone/>
            </a:pPr>
            <a:r>
              <a:rPr lang="en-US" sz="2200" dirty="0">
                <a:solidFill>
                  <a:srgbClr val="FFFFFF"/>
                </a:solidFill>
              </a:rPr>
              <a:t>Future work includes:</a:t>
            </a:r>
          </a:p>
          <a:p>
            <a:pPr lvl="0" indent="-317500">
              <a:spcBef>
                <a:spcPts val="0"/>
              </a:spcBef>
              <a:buClr>
                <a:srgbClr val="FFFFFF"/>
              </a:buClr>
              <a:buSzPts val="1400"/>
              <a:buChar char="●"/>
            </a:pPr>
            <a:r>
              <a:rPr lang="en-US" sz="2100" dirty="0">
                <a:solidFill>
                  <a:srgbClr val="FFFFFF"/>
                </a:solidFill>
              </a:rPr>
              <a:t>Incorporating feedback into survey structure</a:t>
            </a:r>
          </a:p>
          <a:p>
            <a:pPr lvl="0" indent="-317500">
              <a:spcBef>
                <a:spcPts val="0"/>
              </a:spcBef>
              <a:buClr>
                <a:srgbClr val="FFFFFF"/>
              </a:buClr>
              <a:buSzPts val="1400"/>
              <a:buChar char="●"/>
            </a:pPr>
            <a:r>
              <a:rPr lang="en-US" sz="2100" dirty="0"/>
              <a:t>IRB Plan: We have completed and plan to file an exemption form to UCF’s IRB</a:t>
            </a:r>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6" name="Audio 5">
            <a:hlinkClick r:id="" action="ppaction://media"/>
            <a:extLst>
              <a:ext uri="{FF2B5EF4-FFF2-40B4-BE49-F238E27FC236}">
                <a16:creationId xmlns:a16="http://schemas.microsoft.com/office/drawing/2014/main" id="{83B4F491-58DF-4B5D-B832-58951100C4B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925945152"/>
      </p:ext>
    </p:extLst>
  </p:cSld>
  <p:clrMapOvr>
    <a:masterClrMapping/>
  </p:clrMapOvr>
  <mc:AlternateContent xmlns:mc="http://schemas.openxmlformats.org/markup-compatibility/2006" xmlns:p14="http://schemas.microsoft.com/office/powerpoint/2010/main">
    <mc:Choice Requires="p14">
      <p:transition spd="slow" p14:dur="2000" advTm="34464"/>
    </mc:Choice>
    <mc:Fallback xmlns="">
      <p:transition spd="slow" advTm="344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42485" y="252832"/>
            <a:ext cx="11849516" cy="1336396"/>
          </a:xfrm>
        </p:spPr>
        <p:txBody>
          <a:bodyPr anchor="t">
            <a:noAutofit/>
          </a:bodyPr>
          <a:lstStyle/>
          <a:p>
            <a:r>
              <a:rPr lang="en-US" sz="4000" dirty="0">
                <a:latin typeface="Helvetica" charset="0"/>
                <a:ea typeface="Helvetica" charset="0"/>
                <a:cs typeface="Helvetica" charset="0"/>
              </a:rPr>
              <a:t>Hypothesis 1</a:t>
            </a: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sp>
        <p:nvSpPr>
          <p:cNvPr id="4" name="Vertical Text Placeholder 3"/>
          <p:cNvSpPr>
            <a:spLocks noGrp="1"/>
          </p:cNvSpPr>
          <p:nvPr>
            <p:ph type="body" orient="vert" idx="1"/>
          </p:nvPr>
        </p:nvSpPr>
        <p:spPr>
          <a:xfrm>
            <a:off x="777922" y="1140404"/>
            <a:ext cx="10508721" cy="5216852"/>
          </a:xfrm>
        </p:spPr>
        <p:txBody>
          <a:bodyPr/>
          <a:lstStyle/>
          <a:p>
            <a:pPr marL="0" lvl="0" indent="0">
              <a:spcBef>
                <a:spcPts val="0"/>
              </a:spcBef>
              <a:buNone/>
            </a:pPr>
            <a:endParaRPr lang="en-US" sz="1100" dirty="0"/>
          </a:p>
          <a:p>
            <a:pPr marL="0" lvl="0" indent="0">
              <a:spcBef>
                <a:spcPts val="0"/>
              </a:spcBef>
              <a:buNone/>
            </a:pPr>
            <a:r>
              <a:rPr lang="en-US" sz="2400" dirty="0"/>
              <a:t>Problem</a:t>
            </a:r>
            <a:r>
              <a:rPr lang="en-US" sz="1400" dirty="0"/>
              <a:t>:</a:t>
            </a:r>
          </a:p>
          <a:p>
            <a:pPr lvl="0" indent="0">
              <a:spcBef>
                <a:spcPts val="0"/>
              </a:spcBef>
              <a:buNone/>
            </a:pPr>
            <a:endParaRPr lang="en-US" sz="1400" dirty="0"/>
          </a:p>
          <a:p>
            <a:pPr lvl="0" indent="-317500">
              <a:spcBef>
                <a:spcPts val="0"/>
              </a:spcBef>
              <a:buSzPts val="1400"/>
              <a:buChar char="●"/>
            </a:pPr>
            <a:r>
              <a:rPr lang="en-US" dirty="0"/>
              <a:t>Considering the regional instability in the MENA region, standard shortest-path models may not be viable</a:t>
            </a:r>
          </a:p>
          <a:p>
            <a:pPr lvl="0" indent="0">
              <a:spcBef>
                <a:spcPts val="0"/>
              </a:spcBef>
              <a:buNone/>
            </a:pPr>
            <a:endParaRPr lang="en-US" dirty="0"/>
          </a:p>
          <a:p>
            <a:pPr lvl="0" indent="-317500">
              <a:spcBef>
                <a:spcPts val="0"/>
              </a:spcBef>
              <a:buSzPts val="1400"/>
              <a:buChar char="●"/>
            </a:pPr>
            <a:r>
              <a:rPr lang="en-US" dirty="0"/>
              <a:t>Local smuggling routes are likely dependent on the other criminal activity in the region</a:t>
            </a:r>
          </a:p>
          <a:p>
            <a:pPr lvl="0" indent="0">
              <a:spcBef>
                <a:spcPts val="0"/>
              </a:spcBef>
              <a:buNone/>
            </a:pPr>
            <a:endParaRPr lang="en-US" sz="1400" dirty="0"/>
          </a:p>
          <a:p>
            <a:pPr lvl="2" indent="-304800">
              <a:lnSpc>
                <a:spcPct val="90000"/>
              </a:lnSpc>
              <a:spcBef>
                <a:spcPts val="0"/>
              </a:spcBef>
              <a:buSzPts val="1200"/>
              <a:buChar char="■"/>
            </a:pPr>
            <a:r>
              <a:rPr lang="en-US" sz="1800" dirty="0"/>
              <a:t>Weak Points in border security</a:t>
            </a:r>
          </a:p>
          <a:p>
            <a:pPr lvl="2" indent="-304800">
              <a:lnSpc>
                <a:spcPct val="90000"/>
              </a:lnSpc>
              <a:spcBef>
                <a:spcPts val="0"/>
              </a:spcBef>
              <a:buSzPts val="1200"/>
              <a:buChar char="■"/>
            </a:pPr>
            <a:r>
              <a:rPr lang="en-US" sz="1800" dirty="0"/>
              <a:t>Enemy faction presence in an area</a:t>
            </a:r>
          </a:p>
          <a:p>
            <a:pPr lvl="2" indent="-304800">
              <a:lnSpc>
                <a:spcPct val="90000"/>
              </a:lnSpc>
              <a:spcBef>
                <a:spcPts val="0"/>
              </a:spcBef>
              <a:buSzPts val="1200"/>
              <a:buChar char="■"/>
            </a:pPr>
            <a:r>
              <a:rPr lang="en-US" sz="1800" dirty="0"/>
              <a:t>Route exposure to policing officials</a:t>
            </a:r>
            <a:endParaRPr lang="en-US" sz="1800" b="1" dirty="0">
              <a:solidFill>
                <a:srgbClr val="FFFFFF"/>
              </a:solidFill>
              <a:latin typeface="Bookman Old Style"/>
              <a:ea typeface="Bookman Old Style"/>
              <a:cs typeface="Bookman Old Style"/>
              <a:sym typeface="Bookman Old Style"/>
            </a:endParaRPr>
          </a:p>
          <a:p>
            <a:pPr marL="914400" lvl="0" indent="0">
              <a:lnSpc>
                <a:spcPct val="90000"/>
              </a:lnSpc>
              <a:spcBef>
                <a:spcPts val="0"/>
              </a:spcBef>
              <a:buNone/>
            </a:pPr>
            <a:endParaRPr lang="en-US" sz="1100" dirty="0">
              <a:solidFill>
                <a:srgbClr val="FFFFFF"/>
              </a:solidFill>
            </a:endParaRPr>
          </a:p>
          <a:p>
            <a:pPr marL="914400" lvl="0" indent="0">
              <a:lnSpc>
                <a:spcPct val="90000"/>
              </a:lnSpc>
              <a:spcBef>
                <a:spcPts val="0"/>
              </a:spcBef>
              <a:buNone/>
            </a:pPr>
            <a:endParaRPr lang="en-US" sz="1100" dirty="0">
              <a:solidFill>
                <a:srgbClr val="FFFFFF"/>
              </a:solidFill>
            </a:endParaRPr>
          </a:p>
          <a:p>
            <a:pPr marL="914400" lvl="0" indent="0">
              <a:lnSpc>
                <a:spcPct val="90000"/>
              </a:lnSpc>
              <a:spcBef>
                <a:spcPts val="0"/>
              </a:spcBef>
              <a:buNone/>
            </a:pPr>
            <a:endParaRPr lang="en-US" sz="1100" dirty="0">
              <a:solidFill>
                <a:srgbClr val="FFFFFF"/>
              </a:solidFill>
            </a:endParaRPr>
          </a:p>
          <a:p>
            <a:pPr marL="0" lvl="0" indent="0">
              <a:lnSpc>
                <a:spcPct val="90000"/>
              </a:lnSpc>
              <a:spcBef>
                <a:spcPts val="0"/>
              </a:spcBef>
              <a:buNone/>
            </a:pPr>
            <a:r>
              <a:rPr lang="en-US" sz="2400" dirty="0">
                <a:solidFill>
                  <a:srgbClr val="FFFFFF"/>
                </a:solidFill>
              </a:rPr>
              <a:t>H1</a:t>
            </a:r>
            <a:r>
              <a:rPr lang="en-US" sz="1400" dirty="0">
                <a:solidFill>
                  <a:srgbClr val="FFFFFF"/>
                </a:solidFill>
              </a:rPr>
              <a:t>: </a:t>
            </a:r>
          </a:p>
          <a:p>
            <a:pPr lvl="0" indent="0">
              <a:lnSpc>
                <a:spcPct val="90000"/>
              </a:lnSpc>
              <a:spcBef>
                <a:spcPts val="0"/>
              </a:spcBef>
              <a:buNone/>
            </a:pPr>
            <a:r>
              <a:rPr lang="en-US" dirty="0">
                <a:solidFill>
                  <a:srgbClr val="FFFFFF"/>
                </a:solidFill>
              </a:rPr>
              <a:t>Incorporating these regional factors into a shortest-path routing graph model will lead to improved prediction of smuggling paths.</a:t>
            </a:r>
            <a:endParaRPr lang="en-US" sz="3200" dirty="0"/>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3" name="Audio 2">
            <a:hlinkClick r:id="" action="ppaction://media"/>
            <a:extLst>
              <a:ext uri="{FF2B5EF4-FFF2-40B4-BE49-F238E27FC236}">
                <a16:creationId xmlns:a16="http://schemas.microsoft.com/office/drawing/2014/main" id="{F9B9A35E-70F2-463F-9AD2-DFDD7AE9726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91208938"/>
      </p:ext>
    </p:extLst>
  </p:cSld>
  <p:clrMapOvr>
    <a:masterClrMapping/>
  </p:clrMapOvr>
  <mc:AlternateContent xmlns:mc="http://schemas.openxmlformats.org/markup-compatibility/2006" xmlns:p14="http://schemas.microsoft.com/office/powerpoint/2010/main">
    <mc:Choice Requires="p14">
      <p:transition spd="slow" p14:dur="2000" advTm="29092"/>
    </mc:Choice>
    <mc:Fallback xmlns="">
      <p:transition spd="slow" advTm="290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42485" y="252832"/>
            <a:ext cx="11849516" cy="1336396"/>
          </a:xfrm>
        </p:spPr>
        <p:txBody>
          <a:bodyPr anchor="t">
            <a:noAutofit/>
          </a:bodyPr>
          <a:lstStyle/>
          <a:p>
            <a:r>
              <a:rPr lang="en-US" sz="4000" dirty="0">
                <a:latin typeface="Helvetica" charset="0"/>
                <a:ea typeface="Helvetica" charset="0"/>
                <a:cs typeface="Helvetica" charset="0"/>
              </a:rPr>
              <a:t>Hypothesis 2</a:t>
            </a: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sp>
        <p:nvSpPr>
          <p:cNvPr id="4" name="Vertical Text Placeholder 3"/>
          <p:cNvSpPr>
            <a:spLocks noGrp="1"/>
          </p:cNvSpPr>
          <p:nvPr>
            <p:ph type="body" orient="vert" idx="1"/>
          </p:nvPr>
        </p:nvSpPr>
        <p:spPr>
          <a:xfrm>
            <a:off x="342486" y="1281528"/>
            <a:ext cx="7054601" cy="5216852"/>
          </a:xfrm>
        </p:spPr>
        <p:txBody>
          <a:bodyPr/>
          <a:lstStyle/>
          <a:p>
            <a:pPr marL="0" lvl="0" indent="0">
              <a:spcBef>
                <a:spcPts val="0"/>
              </a:spcBef>
              <a:buNone/>
            </a:pPr>
            <a:r>
              <a:rPr lang="en-US" sz="2400" dirty="0"/>
              <a:t>Problem:</a:t>
            </a:r>
          </a:p>
          <a:p>
            <a:pPr marL="342900">
              <a:spcBef>
                <a:spcPts val="0"/>
              </a:spcBef>
            </a:pPr>
            <a:r>
              <a:rPr lang="en-US" dirty="0"/>
              <a:t>A major challenge for our model will be validation</a:t>
            </a:r>
            <a:br>
              <a:rPr lang="en-US" dirty="0"/>
            </a:br>
            <a:endParaRPr lang="en-US" dirty="0"/>
          </a:p>
          <a:p>
            <a:pPr marL="342900">
              <a:spcBef>
                <a:spcPts val="0"/>
              </a:spcBef>
            </a:pPr>
            <a:r>
              <a:rPr lang="en-US" dirty="0"/>
              <a:t>While we’ve identified several contributing variables, the effect size of these variables is unclear</a:t>
            </a:r>
          </a:p>
          <a:p>
            <a:pPr marL="0" lvl="0" indent="0">
              <a:spcBef>
                <a:spcPts val="0"/>
              </a:spcBef>
              <a:buNone/>
            </a:pPr>
            <a:endParaRPr lang="en-US" sz="1100" dirty="0"/>
          </a:p>
          <a:p>
            <a:pPr marL="0" lvl="0" indent="0">
              <a:spcBef>
                <a:spcPts val="0"/>
              </a:spcBef>
              <a:buNone/>
            </a:pPr>
            <a:endParaRPr lang="en-US" sz="1100" dirty="0"/>
          </a:p>
          <a:p>
            <a:pPr marL="0" lvl="0" indent="0">
              <a:spcBef>
                <a:spcPts val="0"/>
              </a:spcBef>
              <a:buNone/>
            </a:pPr>
            <a:r>
              <a:rPr lang="en-US" sz="2400" dirty="0"/>
              <a:t>Approach: </a:t>
            </a:r>
          </a:p>
          <a:p>
            <a:pPr marL="342900">
              <a:spcBef>
                <a:spcPts val="0"/>
              </a:spcBef>
            </a:pPr>
            <a:r>
              <a:rPr lang="en-US" dirty="0"/>
              <a:t>Forced-choice survey where participants are asked to rank attributes that would be considered when deciding trafficking routes. </a:t>
            </a:r>
          </a:p>
          <a:p>
            <a:pPr marL="342900">
              <a:spcBef>
                <a:spcPts val="0"/>
              </a:spcBef>
            </a:pPr>
            <a:r>
              <a:rPr lang="en-US" dirty="0"/>
              <a:t>These results can serve as a ‘sanity check’ and also inform our model inputs moving forward</a:t>
            </a:r>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6" name="Google Shape;207;p27"/>
          <p:cNvPicPr preferRelativeResize="0"/>
          <p:nvPr/>
        </p:nvPicPr>
        <p:blipFill rotWithShape="1">
          <a:blip r:embed="rId6">
            <a:alphaModFix/>
          </a:blip>
          <a:srcRect t="10029" r="3100" b="10244"/>
          <a:stretch/>
        </p:blipFill>
        <p:spPr>
          <a:xfrm>
            <a:off x="7496556" y="2826517"/>
            <a:ext cx="4595976" cy="2126874"/>
          </a:xfrm>
          <a:prstGeom prst="rect">
            <a:avLst/>
          </a:prstGeom>
          <a:noFill/>
          <a:ln w="28575">
            <a:solidFill>
              <a:schemeClr val="accent4"/>
            </a:solidFill>
          </a:ln>
        </p:spPr>
      </p:pic>
      <p:pic>
        <p:nvPicPr>
          <p:cNvPr id="8" name="Audio 7">
            <a:hlinkClick r:id="" action="ppaction://media"/>
            <a:extLst>
              <a:ext uri="{FF2B5EF4-FFF2-40B4-BE49-F238E27FC236}">
                <a16:creationId xmlns:a16="http://schemas.microsoft.com/office/drawing/2014/main" id="{9D85DABB-908B-4138-A20A-E4F8B2B2441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38187683"/>
      </p:ext>
    </p:extLst>
  </p:cSld>
  <p:clrMapOvr>
    <a:masterClrMapping/>
  </p:clrMapOvr>
  <mc:AlternateContent xmlns:mc="http://schemas.openxmlformats.org/markup-compatibility/2006" xmlns:p14="http://schemas.microsoft.com/office/powerpoint/2010/main">
    <mc:Choice Requires="p14">
      <p:transition spd="slow" p14:dur="2000" advTm="19383"/>
    </mc:Choice>
    <mc:Fallback xmlns="">
      <p:transition spd="slow" advTm="193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42485" y="252832"/>
            <a:ext cx="11849516" cy="1336396"/>
          </a:xfrm>
        </p:spPr>
        <p:txBody>
          <a:bodyPr anchor="t">
            <a:noAutofit/>
          </a:bodyPr>
          <a:lstStyle/>
          <a:p>
            <a:r>
              <a:rPr lang="en-US" sz="4000" dirty="0">
                <a:latin typeface="Helvetica" charset="0"/>
                <a:ea typeface="Helvetica" charset="0"/>
                <a:cs typeface="Helvetica" charset="0"/>
              </a:rPr>
              <a:t>Hypothesis 2</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sp>
        <p:nvSpPr>
          <p:cNvPr id="4" name="Vertical Text Placeholder 3"/>
          <p:cNvSpPr>
            <a:spLocks noGrp="1"/>
          </p:cNvSpPr>
          <p:nvPr>
            <p:ph type="body" orient="vert" idx="1"/>
          </p:nvPr>
        </p:nvSpPr>
        <p:spPr>
          <a:xfrm>
            <a:off x="518614" y="921030"/>
            <a:ext cx="10904561" cy="5216852"/>
          </a:xfrm>
        </p:spPr>
        <p:txBody>
          <a:bodyPr/>
          <a:lstStyle/>
          <a:p>
            <a:pPr marL="0" lvl="0" indent="0">
              <a:spcBef>
                <a:spcPts val="0"/>
              </a:spcBef>
              <a:buNone/>
            </a:pPr>
            <a:r>
              <a:rPr lang="en-US" sz="2200" dirty="0"/>
              <a:t>Problem:</a:t>
            </a:r>
          </a:p>
          <a:p>
            <a:pPr marL="342900">
              <a:spcBef>
                <a:spcPts val="0"/>
              </a:spcBef>
            </a:pPr>
            <a:r>
              <a:rPr lang="en-US" dirty="0"/>
              <a:t>A major challenge for our model will be validation</a:t>
            </a:r>
            <a:br>
              <a:rPr lang="en-US" dirty="0"/>
            </a:br>
            <a:endParaRPr lang="en-US" dirty="0"/>
          </a:p>
          <a:p>
            <a:pPr marL="342900">
              <a:spcBef>
                <a:spcPts val="0"/>
              </a:spcBef>
            </a:pPr>
            <a:r>
              <a:rPr lang="en-US" dirty="0"/>
              <a:t>While we’ve identified several contributing variables, the effect size of these variables is unclear</a:t>
            </a:r>
          </a:p>
          <a:p>
            <a:pPr marL="0" lvl="0" indent="0">
              <a:spcBef>
                <a:spcPts val="0"/>
              </a:spcBef>
              <a:buNone/>
            </a:pPr>
            <a:endParaRPr lang="en-US" sz="2400" dirty="0"/>
          </a:p>
          <a:p>
            <a:pPr marL="0" lvl="0" indent="0">
              <a:spcBef>
                <a:spcPts val="0"/>
              </a:spcBef>
              <a:buNone/>
            </a:pPr>
            <a:r>
              <a:rPr lang="en-US" sz="2200" dirty="0"/>
              <a:t>Approach: </a:t>
            </a:r>
          </a:p>
          <a:p>
            <a:pPr marL="342900">
              <a:spcBef>
                <a:spcPts val="0"/>
              </a:spcBef>
            </a:pPr>
            <a:r>
              <a:rPr lang="en-US" dirty="0"/>
              <a:t>Forced-choice survey where participants are asked to rank attributes that would be considered when deciding trafficking routes. </a:t>
            </a:r>
          </a:p>
          <a:p>
            <a:pPr marL="342900">
              <a:spcBef>
                <a:spcPts val="0"/>
              </a:spcBef>
            </a:pPr>
            <a:endParaRPr lang="en-US" dirty="0"/>
          </a:p>
          <a:p>
            <a:pPr marL="342900">
              <a:spcBef>
                <a:spcPts val="0"/>
              </a:spcBef>
            </a:pPr>
            <a:r>
              <a:rPr lang="en-US" dirty="0"/>
              <a:t>These results can serve as a ‘sanity check’ and also inform our model inputs moving forward</a:t>
            </a:r>
          </a:p>
          <a:p>
            <a:pPr marL="342900">
              <a:spcBef>
                <a:spcPts val="0"/>
              </a:spcBef>
            </a:pPr>
            <a:endParaRPr lang="en-US" dirty="0"/>
          </a:p>
          <a:p>
            <a:pPr marL="0" lvl="0" indent="0">
              <a:spcBef>
                <a:spcPts val="0"/>
              </a:spcBef>
              <a:buNone/>
            </a:pPr>
            <a:r>
              <a:rPr lang="en-US" sz="2200" dirty="0"/>
              <a:t>H2:</a:t>
            </a:r>
          </a:p>
          <a:p>
            <a:pPr marL="0" lvl="0" indent="0">
              <a:spcBef>
                <a:spcPts val="0"/>
              </a:spcBef>
              <a:buNone/>
            </a:pPr>
            <a:r>
              <a:rPr lang="en-US" dirty="0"/>
              <a:t>Enemy faction presence will be the strongest deterrent towards taking a path.</a:t>
            </a:r>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8" name="Audio 7">
            <a:hlinkClick r:id="" action="ppaction://media"/>
            <a:extLst>
              <a:ext uri="{FF2B5EF4-FFF2-40B4-BE49-F238E27FC236}">
                <a16:creationId xmlns:a16="http://schemas.microsoft.com/office/drawing/2014/main" id="{3DE91326-CC84-434B-A75C-A23E450EE87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98652901"/>
      </p:ext>
    </p:extLst>
  </p:cSld>
  <p:clrMapOvr>
    <a:masterClrMapping/>
  </p:clrMapOvr>
  <mc:AlternateContent xmlns:mc="http://schemas.openxmlformats.org/markup-compatibility/2006" xmlns:p14="http://schemas.microsoft.com/office/powerpoint/2010/main">
    <mc:Choice Requires="p14">
      <p:transition spd="slow" p14:dur="2000" advTm="18312"/>
    </mc:Choice>
    <mc:Fallback xmlns="">
      <p:transition spd="slow" advTm="183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42485" y="252832"/>
            <a:ext cx="11849516" cy="1336396"/>
          </a:xfrm>
        </p:spPr>
        <p:txBody>
          <a:bodyPr anchor="t">
            <a:noAutofit/>
          </a:bodyPr>
          <a:lstStyle/>
          <a:p>
            <a:r>
              <a:rPr lang="en-US" sz="4000" dirty="0">
                <a:latin typeface="Helvetica" charset="0"/>
                <a:ea typeface="Helvetica" charset="0"/>
                <a:cs typeface="Helvetica" charset="0"/>
              </a:rPr>
              <a:t>Hypothesis 3 </a:t>
            </a: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sp>
        <p:nvSpPr>
          <p:cNvPr id="4" name="Vertical Text Placeholder 3"/>
          <p:cNvSpPr>
            <a:spLocks noGrp="1"/>
          </p:cNvSpPr>
          <p:nvPr>
            <p:ph type="body" orient="vert" idx="1"/>
          </p:nvPr>
        </p:nvSpPr>
        <p:spPr>
          <a:xfrm>
            <a:off x="342486" y="1281528"/>
            <a:ext cx="7450386" cy="5216852"/>
          </a:xfrm>
        </p:spPr>
        <p:txBody>
          <a:bodyPr/>
          <a:lstStyle/>
          <a:p>
            <a:pPr marL="0" lvl="0" indent="0">
              <a:spcBef>
                <a:spcPts val="0"/>
              </a:spcBef>
              <a:buClr>
                <a:schemeClr val="dk1"/>
              </a:buClr>
              <a:buSzPts val="1100"/>
              <a:buNone/>
            </a:pPr>
            <a:r>
              <a:rPr lang="en-US" sz="2400" dirty="0"/>
              <a:t>Problem:</a:t>
            </a:r>
          </a:p>
          <a:p>
            <a:pPr lvl="0" indent="0">
              <a:spcBef>
                <a:spcPts val="0"/>
              </a:spcBef>
              <a:buClr>
                <a:schemeClr val="dk1"/>
              </a:buClr>
              <a:buSzPts val="1100"/>
              <a:buNone/>
            </a:pPr>
            <a:endParaRPr lang="en-US" sz="1400" dirty="0"/>
          </a:p>
          <a:p>
            <a:pPr lvl="0" indent="-317500">
              <a:spcBef>
                <a:spcPts val="0"/>
              </a:spcBef>
              <a:buSzPts val="1400"/>
              <a:buChar char="●"/>
            </a:pPr>
            <a:r>
              <a:rPr lang="en-US" sz="1800" dirty="0"/>
              <a:t>While we have information about trafficking in other places in the world, data on smuggling in the MENA region is limited</a:t>
            </a:r>
          </a:p>
          <a:p>
            <a:pPr lvl="0" indent="0">
              <a:spcBef>
                <a:spcPts val="0"/>
              </a:spcBef>
              <a:buNone/>
            </a:pPr>
            <a:endParaRPr lang="en-US" sz="1800" dirty="0">
              <a:solidFill>
                <a:srgbClr val="FFFFFF"/>
              </a:solidFill>
            </a:endParaRPr>
          </a:p>
          <a:p>
            <a:pPr lvl="0" indent="-317500">
              <a:spcBef>
                <a:spcPts val="0"/>
              </a:spcBef>
              <a:buSzPts val="1400"/>
              <a:buChar char="●"/>
            </a:pPr>
            <a:r>
              <a:rPr lang="en-US" sz="1800" dirty="0">
                <a:solidFill>
                  <a:srgbClr val="FFFFFF"/>
                </a:solidFill>
              </a:rPr>
              <a:t>It is unclear if (and how) the instability in the Middle East would uniquely impact routing decisions</a:t>
            </a:r>
          </a:p>
          <a:p>
            <a:pPr lvl="0" indent="0">
              <a:spcBef>
                <a:spcPts val="0"/>
              </a:spcBef>
              <a:buNone/>
            </a:pPr>
            <a:endParaRPr lang="en-US" sz="1200" dirty="0">
              <a:solidFill>
                <a:srgbClr val="FFFFFF"/>
              </a:solidFill>
            </a:endParaRPr>
          </a:p>
          <a:p>
            <a:pPr lvl="2" indent="-304800">
              <a:spcBef>
                <a:spcPts val="0"/>
              </a:spcBef>
              <a:buClr>
                <a:srgbClr val="FFFFFF"/>
              </a:buClr>
              <a:buSzPts val="1200"/>
              <a:buChar char="■"/>
            </a:pPr>
            <a:r>
              <a:rPr lang="en-US" dirty="0">
                <a:solidFill>
                  <a:srgbClr val="FFFFFF"/>
                </a:solidFill>
              </a:rPr>
              <a:t>Our model primarily based on drug-smuggling in Central America</a:t>
            </a:r>
          </a:p>
          <a:p>
            <a:pPr lvl="2" indent="-304800">
              <a:spcBef>
                <a:spcPts val="0"/>
              </a:spcBef>
              <a:buClr>
                <a:srgbClr val="FFFFFF"/>
              </a:buClr>
              <a:buSzPts val="1200"/>
              <a:buChar char="■"/>
            </a:pPr>
            <a:r>
              <a:rPr lang="en-US" dirty="0">
                <a:solidFill>
                  <a:srgbClr val="FFFFFF"/>
                </a:solidFill>
              </a:rPr>
              <a:t>Is government corruption more widespread?</a:t>
            </a:r>
          </a:p>
          <a:p>
            <a:pPr lvl="2" indent="-304800">
              <a:spcBef>
                <a:spcPts val="0"/>
              </a:spcBef>
              <a:buClr>
                <a:srgbClr val="FFFFFF"/>
              </a:buClr>
              <a:buSzPts val="1200"/>
              <a:buChar char="■"/>
            </a:pPr>
            <a:r>
              <a:rPr lang="en-US" dirty="0">
                <a:solidFill>
                  <a:srgbClr val="FFFFFF"/>
                </a:solidFill>
              </a:rPr>
              <a:t>Is border crossing a larger concern?</a:t>
            </a:r>
          </a:p>
          <a:p>
            <a:pPr lvl="1" indent="-304800">
              <a:spcBef>
                <a:spcPts val="0"/>
              </a:spcBef>
              <a:buClr>
                <a:schemeClr val="dk1"/>
              </a:buClr>
              <a:buSzPts val="1200"/>
              <a:buChar char="○"/>
            </a:pPr>
            <a:endParaRPr lang="en-US" sz="1200" dirty="0">
              <a:solidFill>
                <a:srgbClr val="FFFFFF"/>
              </a:solidFill>
            </a:endParaRPr>
          </a:p>
          <a:p>
            <a:pPr marL="0" lvl="0" indent="0">
              <a:spcBef>
                <a:spcPts val="0"/>
              </a:spcBef>
              <a:buNone/>
            </a:pPr>
            <a:r>
              <a:rPr lang="en-US" sz="2400" dirty="0">
                <a:solidFill>
                  <a:srgbClr val="FFFFFF"/>
                </a:solidFill>
              </a:rPr>
              <a:t>Approach:</a:t>
            </a:r>
          </a:p>
          <a:p>
            <a:pPr marL="0" lvl="0" indent="0">
              <a:spcBef>
                <a:spcPts val="0"/>
              </a:spcBef>
              <a:buNone/>
            </a:pPr>
            <a:endParaRPr lang="en-US" sz="1400" dirty="0">
              <a:solidFill>
                <a:srgbClr val="FFFFFF"/>
              </a:solidFill>
            </a:endParaRPr>
          </a:p>
          <a:p>
            <a:pPr lvl="0" indent="0">
              <a:spcBef>
                <a:spcPts val="0"/>
              </a:spcBef>
              <a:buNone/>
            </a:pPr>
            <a:r>
              <a:rPr lang="en-US" sz="1800" dirty="0">
                <a:solidFill>
                  <a:srgbClr val="FFFFFF"/>
                </a:solidFill>
              </a:rPr>
              <a:t>An exploratory survey distributed to participants with first-hand experience who live in the affected countries</a:t>
            </a:r>
            <a:br>
              <a:rPr lang="en-US" sz="1200" dirty="0">
                <a:solidFill>
                  <a:srgbClr val="FFFFFF"/>
                </a:solidFill>
              </a:rPr>
            </a:br>
            <a:endParaRPr lang="en-US" dirty="0"/>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7" name="Google Shape;220;p29"/>
          <p:cNvPicPr preferRelativeResize="0"/>
          <p:nvPr/>
        </p:nvPicPr>
        <p:blipFill>
          <a:blip r:embed="rId6">
            <a:alphaModFix/>
          </a:blip>
          <a:stretch>
            <a:fillRect/>
          </a:stretch>
        </p:blipFill>
        <p:spPr>
          <a:xfrm>
            <a:off x="8204309" y="2376739"/>
            <a:ext cx="3549975" cy="2371276"/>
          </a:xfrm>
          <a:prstGeom prst="rect">
            <a:avLst/>
          </a:prstGeom>
          <a:noFill/>
          <a:ln w="28575">
            <a:solidFill>
              <a:schemeClr val="accent4"/>
            </a:solidFill>
          </a:ln>
        </p:spPr>
      </p:pic>
      <p:pic>
        <p:nvPicPr>
          <p:cNvPr id="6" name="Audio 5">
            <a:hlinkClick r:id="" action="ppaction://media"/>
            <a:extLst>
              <a:ext uri="{FF2B5EF4-FFF2-40B4-BE49-F238E27FC236}">
                <a16:creationId xmlns:a16="http://schemas.microsoft.com/office/drawing/2014/main" id="{E4550350-E4B5-4EB5-A859-B610CE848D2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26713057"/>
      </p:ext>
    </p:extLst>
  </p:cSld>
  <p:clrMapOvr>
    <a:masterClrMapping/>
  </p:clrMapOvr>
  <mc:AlternateContent xmlns:mc="http://schemas.openxmlformats.org/markup-compatibility/2006" xmlns:p14="http://schemas.microsoft.com/office/powerpoint/2010/main">
    <mc:Choice Requires="p14">
      <p:transition spd="slow" p14:dur="2000" advTm="33478"/>
    </mc:Choice>
    <mc:Fallback xmlns="">
      <p:transition spd="slow" advTm="334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42485" y="252832"/>
            <a:ext cx="11849516" cy="1336396"/>
          </a:xfrm>
        </p:spPr>
        <p:txBody>
          <a:bodyPr anchor="t">
            <a:noAutofit/>
          </a:bodyPr>
          <a:lstStyle/>
          <a:p>
            <a:r>
              <a:rPr lang="en-US" sz="4000" dirty="0">
                <a:latin typeface="Helvetica" charset="0"/>
                <a:ea typeface="Helvetica" charset="0"/>
                <a:cs typeface="Helvetica" charset="0"/>
              </a:rPr>
              <a:t>Hypothesis 3 </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sp>
        <p:nvSpPr>
          <p:cNvPr id="4" name="Vertical Text Placeholder 3"/>
          <p:cNvSpPr>
            <a:spLocks noGrp="1"/>
          </p:cNvSpPr>
          <p:nvPr>
            <p:ph type="body" orient="vert" idx="1"/>
          </p:nvPr>
        </p:nvSpPr>
        <p:spPr>
          <a:xfrm>
            <a:off x="487945" y="1140404"/>
            <a:ext cx="11085355" cy="5216852"/>
          </a:xfrm>
        </p:spPr>
        <p:txBody>
          <a:bodyPr/>
          <a:lstStyle/>
          <a:p>
            <a:pPr marL="0" lvl="0" indent="0">
              <a:spcBef>
                <a:spcPts val="0"/>
              </a:spcBef>
              <a:buClr>
                <a:schemeClr val="dk1"/>
              </a:buClr>
              <a:buSzPts val="1100"/>
              <a:buNone/>
            </a:pPr>
            <a:r>
              <a:rPr lang="en-US" dirty="0"/>
              <a:t>Problem:</a:t>
            </a:r>
          </a:p>
          <a:p>
            <a:pPr lvl="0" indent="0">
              <a:spcBef>
                <a:spcPts val="0"/>
              </a:spcBef>
              <a:buClr>
                <a:schemeClr val="dk1"/>
              </a:buClr>
              <a:buSzPts val="1100"/>
              <a:buNone/>
            </a:pPr>
            <a:endParaRPr lang="en-US" sz="1400" dirty="0"/>
          </a:p>
          <a:p>
            <a:pPr lvl="0" indent="-317500">
              <a:spcBef>
                <a:spcPts val="0"/>
              </a:spcBef>
              <a:buSzPts val="1400"/>
              <a:buChar char="●"/>
            </a:pPr>
            <a:r>
              <a:rPr lang="en-US" sz="1800" dirty="0"/>
              <a:t>While we have information about trafficking in other places in the world, data on smuggling in the MENA region is limited</a:t>
            </a:r>
          </a:p>
          <a:p>
            <a:pPr lvl="0" indent="0">
              <a:spcBef>
                <a:spcPts val="0"/>
              </a:spcBef>
              <a:buNone/>
            </a:pPr>
            <a:endParaRPr lang="en-US" sz="1800" dirty="0">
              <a:solidFill>
                <a:srgbClr val="FFFFFF"/>
              </a:solidFill>
            </a:endParaRPr>
          </a:p>
          <a:p>
            <a:pPr lvl="0" indent="-317500">
              <a:spcBef>
                <a:spcPts val="0"/>
              </a:spcBef>
              <a:buSzPts val="1400"/>
              <a:buChar char="●"/>
            </a:pPr>
            <a:r>
              <a:rPr lang="en-US" sz="1800" dirty="0">
                <a:solidFill>
                  <a:srgbClr val="FFFFFF"/>
                </a:solidFill>
              </a:rPr>
              <a:t>It is unclear if (and how) the instability in the Middle East would uniquely impact routing decisions</a:t>
            </a:r>
          </a:p>
          <a:p>
            <a:pPr lvl="0" indent="0">
              <a:spcBef>
                <a:spcPts val="0"/>
              </a:spcBef>
              <a:buNone/>
            </a:pPr>
            <a:endParaRPr lang="en-US" sz="1200" dirty="0">
              <a:solidFill>
                <a:srgbClr val="FFFFFF"/>
              </a:solidFill>
            </a:endParaRPr>
          </a:p>
          <a:p>
            <a:pPr lvl="2" indent="-304800">
              <a:spcBef>
                <a:spcPts val="0"/>
              </a:spcBef>
              <a:buClr>
                <a:srgbClr val="FFFFFF"/>
              </a:buClr>
              <a:buSzPts val="1200"/>
              <a:buChar char="■"/>
            </a:pPr>
            <a:r>
              <a:rPr lang="en-US" dirty="0">
                <a:solidFill>
                  <a:srgbClr val="FFFFFF"/>
                </a:solidFill>
              </a:rPr>
              <a:t>Our model primarily based on drug-smuggling in Central America</a:t>
            </a:r>
          </a:p>
          <a:p>
            <a:pPr lvl="2" indent="-304800">
              <a:spcBef>
                <a:spcPts val="0"/>
              </a:spcBef>
              <a:buClr>
                <a:srgbClr val="FFFFFF"/>
              </a:buClr>
              <a:buSzPts val="1200"/>
              <a:buChar char="■"/>
            </a:pPr>
            <a:r>
              <a:rPr lang="en-US" dirty="0">
                <a:solidFill>
                  <a:srgbClr val="FFFFFF"/>
                </a:solidFill>
              </a:rPr>
              <a:t>Is government corruption more widespread?</a:t>
            </a:r>
          </a:p>
          <a:p>
            <a:pPr lvl="2" indent="-304800">
              <a:spcBef>
                <a:spcPts val="0"/>
              </a:spcBef>
              <a:buClr>
                <a:srgbClr val="FFFFFF"/>
              </a:buClr>
              <a:buSzPts val="1200"/>
              <a:buChar char="■"/>
            </a:pPr>
            <a:r>
              <a:rPr lang="en-US" dirty="0">
                <a:solidFill>
                  <a:srgbClr val="FFFFFF"/>
                </a:solidFill>
              </a:rPr>
              <a:t>Is border crossing a larger concern?</a:t>
            </a:r>
          </a:p>
          <a:p>
            <a:pPr lvl="1" indent="-304800">
              <a:spcBef>
                <a:spcPts val="0"/>
              </a:spcBef>
              <a:buClr>
                <a:schemeClr val="dk1"/>
              </a:buClr>
              <a:buSzPts val="1200"/>
              <a:buChar char="○"/>
            </a:pPr>
            <a:endParaRPr lang="en-US" sz="1200" dirty="0">
              <a:solidFill>
                <a:srgbClr val="FFFFFF"/>
              </a:solidFill>
            </a:endParaRPr>
          </a:p>
          <a:p>
            <a:pPr marL="0" lvl="0" indent="0">
              <a:spcBef>
                <a:spcPts val="0"/>
              </a:spcBef>
              <a:buNone/>
            </a:pPr>
            <a:r>
              <a:rPr lang="en-US" dirty="0">
                <a:solidFill>
                  <a:srgbClr val="FFFFFF"/>
                </a:solidFill>
              </a:rPr>
              <a:t>Approach:</a:t>
            </a:r>
          </a:p>
          <a:p>
            <a:pPr marL="0" lvl="0" indent="0">
              <a:spcBef>
                <a:spcPts val="0"/>
              </a:spcBef>
              <a:buNone/>
            </a:pPr>
            <a:endParaRPr lang="en-US" sz="1400" dirty="0">
              <a:solidFill>
                <a:srgbClr val="FFFFFF"/>
              </a:solidFill>
            </a:endParaRPr>
          </a:p>
          <a:p>
            <a:pPr lvl="0" indent="0">
              <a:spcBef>
                <a:spcPts val="0"/>
              </a:spcBef>
              <a:buNone/>
            </a:pPr>
            <a:r>
              <a:rPr lang="en-US" sz="1800" dirty="0">
                <a:solidFill>
                  <a:srgbClr val="FFFFFF"/>
                </a:solidFill>
              </a:rPr>
              <a:t>An exploratory survey distributed to participants with first-hand experience who live in the affected countries</a:t>
            </a:r>
            <a:br>
              <a:rPr lang="en-US" sz="1800" dirty="0">
                <a:solidFill>
                  <a:srgbClr val="FFFFFF"/>
                </a:solidFill>
              </a:rPr>
            </a:br>
            <a:endParaRPr lang="en-US" sz="1800" dirty="0">
              <a:solidFill>
                <a:srgbClr val="FFFFFF"/>
              </a:solidFill>
            </a:endParaRPr>
          </a:p>
          <a:p>
            <a:pPr marL="0" lvl="0" indent="0">
              <a:spcBef>
                <a:spcPts val="0"/>
              </a:spcBef>
              <a:buNone/>
            </a:pPr>
            <a:r>
              <a:rPr lang="en-US" dirty="0">
                <a:solidFill>
                  <a:srgbClr val="FFFFFF"/>
                </a:solidFill>
              </a:rPr>
              <a:t>H3:</a:t>
            </a:r>
          </a:p>
          <a:p>
            <a:pPr lvl="0" indent="0">
              <a:spcBef>
                <a:spcPts val="0"/>
              </a:spcBef>
              <a:buNone/>
            </a:pPr>
            <a:r>
              <a:rPr lang="en-US" sz="1800" dirty="0">
                <a:solidFill>
                  <a:srgbClr val="FFFFFF"/>
                </a:solidFill>
              </a:rPr>
              <a:t>Geopolitical conflicts will have a larger impact on local routes taken in the MENA region.</a:t>
            </a:r>
            <a:endParaRPr lang="en-US" sz="1800" dirty="0"/>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3" name="Audio 2">
            <a:hlinkClick r:id="" action="ppaction://media"/>
            <a:extLst>
              <a:ext uri="{FF2B5EF4-FFF2-40B4-BE49-F238E27FC236}">
                <a16:creationId xmlns:a16="http://schemas.microsoft.com/office/drawing/2014/main" id="{B7144B4C-D255-435A-9B04-2B9AC0144FA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86425395"/>
      </p:ext>
    </p:extLst>
  </p:cSld>
  <p:clrMapOvr>
    <a:masterClrMapping/>
  </p:clrMapOvr>
  <mc:AlternateContent xmlns:mc="http://schemas.openxmlformats.org/markup-compatibility/2006" xmlns:p14="http://schemas.microsoft.com/office/powerpoint/2010/main">
    <mc:Choice Requires="p14">
      <p:transition spd="slow" p14:dur="2000" advTm="22756"/>
    </mc:Choice>
    <mc:Fallback xmlns="">
      <p:transition spd="slow" advTm="22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0826" y="252832"/>
            <a:ext cx="11849516" cy="913532"/>
          </a:xfrm>
        </p:spPr>
        <p:txBody>
          <a:bodyPr anchor="t">
            <a:noAutofit/>
          </a:bodyPr>
          <a:lstStyle/>
          <a:p>
            <a:r>
              <a:rPr lang="en-US" sz="4000" dirty="0">
                <a:latin typeface="Helvetica" charset="0"/>
                <a:ea typeface="Helvetica" charset="0"/>
                <a:cs typeface="Helvetica" charset="0"/>
              </a:rPr>
              <a:t>Method: Tools</a:t>
            </a:r>
            <a:br>
              <a:rPr lang="en-US" sz="4000" dirty="0">
                <a:latin typeface="Helvetica" charset="0"/>
                <a:ea typeface="Helvetica" charset="0"/>
                <a:cs typeface="Helvetica" charset="0"/>
              </a:rPr>
            </a:br>
            <a:r>
              <a:rPr lang="en-US" sz="4000" dirty="0">
                <a:latin typeface="Helvetica" charset="0"/>
                <a:ea typeface="Helvetica" charset="0"/>
                <a:cs typeface="Helvetica" charset="0"/>
              </a:rPr>
              <a:t> </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sp>
        <p:nvSpPr>
          <p:cNvPr id="4" name="Vertical Text Placeholder 3"/>
          <p:cNvSpPr>
            <a:spLocks noGrp="1"/>
          </p:cNvSpPr>
          <p:nvPr>
            <p:ph type="body" orient="vert" idx="1"/>
          </p:nvPr>
        </p:nvSpPr>
        <p:spPr>
          <a:xfrm>
            <a:off x="856435" y="1166364"/>
            <a:ext cx="10479130" cy="5216852"/>
          </a:xfrm>
        </p:spPr>
        <p:txBody>
          <a:bodyPr/>
          <a:lstStyle/>
          <a:p>
            <a:pPr marL="139700" lvl="0" indent="0">
              <a:spcBef>
                <a:spcPts val="0"/>
              </a:spcBef>
              <a:buClr>
                <a:srgbClr val="FFFFFF"/>
              </a:buClr>
              <a:buSzPts val="1400"/>
              <a:buNone/>
            </a:pPr>
            <a:r>
              <a:rPr lang="en-US" sz="2400" dirty="0"/>
              <a:t>1. </a:t>
            </a:r>
            <a:r>
              <a:rPr lang="en-US" sz="2400" dirty="0">
                <a:solidFill>
                  <a:srgbClr val="FFFFFF"/>
                </a:solidFill>
              </a:rPr>
              <a:t>Graph Theory based Routing </a:t>
            </a:r>
          </a:p>
          <a:p>
            <a:pPr lvl="1" indent="-304800" algn="just">
              <a:spcBef>
                <a:spcPts val="0"/>
              </a:spcBef>
              <a:buClr>
                <a:srgbClr val="FFFFFF"/>
              </a:buClr>
              <a:buSzPts val="1200"/>
              <a:buAutoNum type="alphaLcPeriod"/>
            </a:pPr>
            <a:r>
              <a:rPr lang="en-US" sz="1600" dirty="0" err="1">
                <a:solidFill>
                  <a:srgbClr val="FFFFFF"/>
                </a:solidFill>
              </a:rPr>
              <a:t>Dijkstra’s</a:t>
            </a:r>
            <a:r>
              <a:rPr lang="en-US" sz="1600" dirty="0">
                <a:solidFill>
                  <a:srgbClr val="FFFFFF"/>
                </a:solidFill>
              </a:rPr>
              <a:t> shortest path</a:t>
            </a:r>
          </a:p>
          <a:p>
            <a:pPr lvl="1" indent="-304800">
              <a:spcBef>
                <a:spcPts val="0"/>
              </a:spcBef>
              <a:buClr>
                <a:srgbClr val="FFFFFF"/>
              </a:buClr>
              <a:buSzPts val="1200"/>
              <a:buAutoNum type="alphaLcPeriod"/>
            </a:pPr>
            <a:r>
              <a:rPr lang="en-US" sz="1600" dirty="0">
                <a:solidFill>
                  <a:srgbClr val="FFFFFF"/>
                </a:solidFill>
              </a:rPr>
              <a:t>Nodes represent major waypoints</a:t>
            </a:r>
          </a:p>
          <a:p>
            <a:pPr lvl="1" indent="-304800">
              <a:spcBef>
                <a:spcPts val="0"/>
              </a:spcBef>
              <a:buClr>
                <a:srgbClr val="FFFFFF"/>
              </a:buClr>
              <a:buSzPts val="1200"/>
              <a:buAutoNum type="alphaLcPeriod"/>
            </a:pPr>
            <a:r>
              <a:rPr lang="en-US" sz="1600" dirty="0">
                <a:solidFill>
                  <a:srgbClr val="FFFFFF"/>
                </a:solidFill>
              </a:rPr>
              <a:t>Edges represent pathways</a:t>
            </a:r>
          </a:p>
          <a:p>
            <a:pPr lvl="1" indent="-304800">
              <a:spcBef>
                <a:spcPts val="0"/>
              </a:spcBef>
              <a:buClr>
                <a:srgbClr val="FFFFFF"/>
              </a:buClr>
              <a:buSzPts val="1200"/>
              <a:buAutoNum type="alphaLcPeriod"/>
            </a:pPr>
            <a:r>
              <a:rPr lang="en-US" sz="1600" dirty="0">
                <a:solidFill>
                  <a:srgbClr val="FFFFFF"/>
                </a:solidFill>
              </a:rPr>
              <a:t>Distances between nodes are weighted by our independent variables (IV)</a:t>
            </a:r>
          </a:p>
          <a:p>
            <a:pPr marL="914400" lvl="0" indent="0">
              <a:spcBef>
                <a:spcPts val="0"/>
              </a:spcBef>
              <a:buNone/>
            </a:pPr>
            <a:endParaRPr lang="en-US" sz="1400" dirty="0">
              <a:solidFill>
                <a:srgbClr val="FFFFFF"/>
              </a:solidFill>
            </a:endParaRPr>
          </a:p>
          <a:p>
            <a:pPr lvl="0" indent="0">
              <a:spcBef>
                <a:spcPts val="0"/>
              </a:spcBef>
              <a:buNone/>
            </a:pPr>
            <a:endParaRPr lang="en-US" sz="1400" dirty="0">
              <a:solidFill>
                <a:srgbClr val="FFFFFF"/>
              </a:solidFill>
            </a:endParaRPr>
          </a:p>
          <a:p>
            <a:pPr marL="139700" lvl="0" indent="0">
              <a:spcBef>
                <a:spcPts val="0"/>
              </a:spcBef>
              <a:buClr>
                <a:srgbClr val="FFFFFF"/>
              </a:buClr>
              <a:buSzPts val="1400"/>
              <a:buNone/>
            </a:pPr>
            <a:r>
              <a:rPr lang="en-US" sz="2400" dirty="0">
                <a:solidFill>
                  <a:srgbClr val="FFFFFF"/>
                </a:solidFill>
              </a:rPr>
              <a:t>2. Forced-choice survey </a:t>
            </a:r>
          </a:p>
          <a:p>
            <a:pPr lvl="1" indent="-304800">
              <a:spcBef>
                <a:spcPts val="0"/>
              </a:spcBef>
              <a:buClr>
                <a:srgbClr val="FFFFFF"/>
              </a:buClr>
              <a:buSzPts val="1200"/>
              <a:buAutoNum type="alphaLcPeriod"/>
            </a:pPr>
            <a:r>
              <a:rPr lang="en-US" sz="1600" dirty="0">
                <a:solidFill>
                  <a:srgbClr val="FFFFFF"/>
                </a:solidFill>
              </a:rPr>
              <a:t>Participants choose between various model-generated routes</a:t>
            </a:r>
          </a:p>
          <a:p>
            <a:pPr lvl="1" indent="-304800">
              <a:spcBef>
                <a:spcPts val="0"/>
              </a:spcBef>
              <a:buClr>
                <a:srgbClr val="FFFFFF"/>
              </a:buClr>
              <a:buSzPts val="1200"/>
              <a:buAutoNum type="alphaLcPeriod"/>
            </a:pPr>
            <a:r>
              <a:rPr lang="en-US" sz="1600" dirty="0">
                <a:solidFill>
                  <a:srgbClr val="FFFFFF"/>
                </a:solidFill>
              </a:rPr>
              <a:t>This will server as a first check for our model</a:t>
            </a:r>
          </a:p>
          <a:p>
            <a:pPr lvl="1" indent="-304800">
              <a:spcBef>
                <a:spcPts val="0"/>
              </a:spcBef>
              <a:buClr>
                <a:srgbClr val="FFFFFF"/>
              </a:buClr>
              <a:buSzPts val="1200"/>
              <a:buAutoNum type="alphaLcPeriod"/>
            </a:pPr>
            <a:r>
              <a:rPr lang="en-US" sz="1600" dirty="0">
                <a:solidFill>
                  <a:srgbClr val="FFFFFF"/>
                </a:solidFill>
              </a:rPr>
              <a:t>The data we receive will be used to optimize our model inputs</a:t>
            </a:r>
          </a:p>
          <a:p>
            <a:pPr lvl="0" indent="0">
              <a:spcBef>
                <a:spcPts val="0"/>
              </a:spcBef>
              <a:buNone/>
            </a:pPr>
            <a:endParaRPr lang="en-US" sz="1400" dirty="0">
              <a:solidFill>
                <a:srgbClr val="FFFFFF"/>
              </a:solidFill>
            </a:endParaRPr>
          </a:p>
          <a:p>
            <a:pPr lvl="0" indent="0">
              <a:spcBef>
                <a:spcPts val="0"/>
              </a:spcBef>
              <a:buNone/>
            </a:pPr>
            <a:endParaRPr lang="en-US" sz="1400" dirty="0">
              <a:solidFill>
                <a:srgbClr val="FFFFFF"/>
              </a:solidFill>
            </a:endParaRPr>
          </a:p>
          <a:p>
            <a:pPr marL="139700" lvl="0" indent="0">
              <a:spcBef>
                <a:spcPts val="0"/>
              </a:spcBef>
              <a:buClr>
                <a:srgbClr val="FFFFFF"/>
              </a:buClr>
              <a:buSzPts val="1400"/>
              <a:buNone/>
            </a:pPr>
            <a:r>
              <a:rPr lang="en-US" sz="2400" dirty="0">
                <a:solidFill>
                  <a:srgbClr val="FFFFFF"/>
                </a:solidFill>
              </a:rPr>
              <a:t>3. Explorative Survey as primary source information</a:t>
            </a:r>
          </a:p>
          <a:p>
            <a:pPr lvl="1" indent="-304800">
              <a:spcBef>
                <a:spcPts val="0"/>
              </a:spcBef>
              <a:buClr>
                <a:srgbClr val="FFFFFF"/>
              </a:buClr>
              <a:buSzPts val="1200"/>
              <a:buAutoNum type="alphaLcPeriod"/>
            </a:pPr>
            <a:r>
              <a:rPr lang="en-US" sz="1600" dirty="0">
                <a:solidFill>
                  <a:srgbClr val="FFFFFF"/>
                </a:solidFill>
              </a:rPr>
              <a:t>Questions will resemble structured interview</a:t>
            </a:r>
          </a:p>
          <a:p>
            <a:pPr lvl="1" indent="-304800">
              <a:spcBef>
                <a:spcPts val="0"/>
              </a:spcBef>
              <a:buClr>
                <a:srgbClr val="FFFFFF"/>
              </a:buClr>
              <a:buSzPts val="1200"/>
              <a:buAutoNum type="alphaLcPeriod"/>
            </a:pPr>
            <a:r>
              <a:rPr lang="en-US" sz="1600" dirty="0">
                <a:solidFill>
                  <a:srgbClr val="FFFFFF"/>
                </a:solidFill>
              </a:rPr>
              <a:t>Distributed to people in the region</a:t>
            </a:r>
          </a:p>
          <a:p>
            <a:pPr lvl="1" indent="-304800">
              <a:spcBef>
                <a:spcPts val="0"/>
              </a:spcBef>
              <a:buClr>
                <a:srgbClr val="FFFFFF"/>
              </a:buClr>
              <a:buSzPts val="1200"/>
              <a:buAutoNum type="alphaLcPeriod"/>
            </a:pPr>
            <a:r>
              <a:rPr lang="en-US" sz="1600" dirty="0">
                <a:solidFill>
                  <a:srgbClr val="FFFFFF"/>
                </a:solidFill>
              </a:rPr>
              <a:t>Provide insight for model application in MENA</a:t>
            </a:r>
            <a:endParaRPr lang="en-US" sz="1600" dirty="0"/>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7" name="Audio 6">
            <a:hlinkClick r:id="" action="ppaction://media"/>
            <a:extLst>
              <a:ext uri="{FF2B5EF4-FFF2-40B4-BE49-F238E27FC236}">
                <a16:creationId xmlns:a16="http://schemas.microsoft.com/office/drawing/2014/main" id="{EDA1FB31-7176-4C5E-B73A-34FA9CD8075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10473539"/>
      </p:ext>
    </p:extLst>
  </p:cSld>
  <p:clrMapOvr>
    <a:masterClrMapping/>
  </p:clrMapOvr>
  <mc:AlternateContent xmlns:mc="http://schemas.openxmlformats.org/markup-compatibility/2006" xmlns:p14="http://schemas.microsoft.com/office/powerpoint/2010/main">
    <mc:Choice Requires="p14">
      <p:transition spd="slow" p14:dur="2000" advTm="43828"/>
    </mc:Choice>
    <mc:Fallback xmlns="">
      <p:transition spd="slow" advTm="43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0826" y="252832"/>
            <a:ext cx="11849516" cy="913532"/>
          </a:xfrm>
        </p:spPr>
        <p:txBody>
          <a:bodyPr anchor="t">
            <a:noAutofit/>
          </a:bodyPr>
          <a:lstStyle/>
          <a:p>
            <a:r>
              <a:rPr lang="en-US" sz="4000" dirty="0">
                <a:latin typeface="Helvetica" charset="0"/>
                <a:ea typeface="Helvetica" charset="0"/>
                <a:cs typeface="Helvetica" charset="0"/>
              </a:rPr>
              <a:t>Method: Tools</a:t>
            </a:r>
            <a:br>
              <a:rPr lang="en-US" sz="4000" dirty="0">
                <a:latin typeface="Helvetica" charset="0"/>
                <a:ea typeface="Helvetica" charset="0"/>
                <a:cs typeface="Helvetica" charset="0"/>
              </a:rPr>
            </a:br>
            <a:r>
              <a:rPr lang="en-US" sz="4000" dirty="0">
                <a:latin typeface="Helvetica" charset="0"/>
                <a:ea typeface="Helvetica" charset="0"/>
                <a:cs typeface="Helvetica" charset="0"/>
              </a:rPr>
              <a:t> </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sp>
        <p:nvSpPr>
          <p:cNvPr id="4" name="Vertical Text Placeholder 3"/>
          <p:cNvSpPr>
            <a:spLocks noGrp="1"/>
          </p:cNvSpPr>
          <p:nvPr>
            <p:ph type="body" orient="vert" idx="1"/>
          </p:nvPr>
        </p:nvSpPr>
        <p:spPr>
          <a:xfrm>
            <a:off x="460650" y="1166364"/>
            <a:ext cx="6722792" cy="5216852"/>
          </a:xfrm>
        </p:spPr>
        <p:txBody>
          <a:bodyPr/>
          <a:lstStyle/>
          <a:p>
            <a:pPr marL="139700" lvl="0" indent="0">
              <a:spcBef>
                <a:spcPts val="0"/>
              </a:spcBef>
              <a:buClr>
                <a:srgbClr val="FFFFFF"/>
              </a:buClr>
              <a:buSzPts val="1400"/>
              <a:buNone/>
            </a:pPr>
            <a:r>
              <a:rPr lang="en-US" sz="2400" dirty="0">
                <a:solidFill>
                  <a:srgbClr val="FFFFFF"/>
                </a:solidFill>
              </a:rPr>
              <a:t>1. Graph Theory </a:t>
            </a:r>
          </a:p>
          <a:p>
            <a:pPr marL="0" lvl="0" indent="0">
              <a:spcBef>
                <a:spcPts val="0"/>
              </a:spcBef>
              <a:buNone/>
            </a:pPr>
            <a:endParaRPr lang="en-US" sz="1400" dirty="0">
              <a:solidFill>
                <a:srgbClr val="FFFFFF"/>
              </a:solidFill>
            </a:endParaRPr>
          </a:p>
          <a:p>
            <a:pPr lvl="1" indent="-304800" algn="just">
              <a:spcBef>
                <a:spcPts val="0"/>
              </a:spcBef>
              <a:buClr>
                <a:srgbClr val="FFFFFF"/>
              </a:buClr>
              <a:buSzPts val="1200"/>
              <a:buAutoNum type="alphaLcPeriod"/>
            </a:pPr>
            <a:r>
              <a:rPr lang="en-US" sz="1400" dirty="0" err="1">
                <a:solidFill>
                  <a:srgbClr val="FFFFFF"/>
                </a:solidFill>
              </a:rPr>
              <a:t>Dijkstra’s</a:t>
            </a:r>
            <a:r>
              <a:rPr lang="en-US" sz="1400" dirty="0">
                <a:solidFill>
                  <a:srgbClr val="FFFFFF"/>
                </a:solidFill>
              </a:rPr>
              <a:t> shortest path</a:t>
            </a:r>
          </a:p>
          <a:p>
            <a:pPr lvl="2" indent="-304800" algn="just">
              <a:spcBef>
                <a:spcPts val="0"/>
              </a:spcBef>
              <a:buClr>
                <a:srgbClr val="FFFFFF"/>
              </a:buClr>
              <a:buSzPts val="1200"/>
              <a:buAutoNum type="romanLcPeriod"/>
            </a:pPr>
            <a:r>
              <a:rPr lang="en-US" sz="1400" dirty="0">
                <a:solidFill>
                  <a:srgbClr val="FFFFFF"/>
                </a:solidFill>
              </a:rPr>
              <a:t>Used to define the path through the graph that uses the weights of the edges</a:t>
            </a:r>
          </a:p>
          <a:p>
            <a:pPr lvl="2" indent="-304800" algn="just">
              <a:spcBef>
                <a:spcPts val="0"/>
              </a:spcBef>
              <a:buClr>
                <a:srgbClr val="FFFFFF"/>
              </a:buClr>
              <a:buSzPts val="1200"/>
              <a:buAutoNum type="romanLcPeriod"/>
            </a:pPr>
            <a:r>
              <a:rPr lang="en-US" sz="1400" dirty="0">
                <a:solidFill>
                  <a:srgbClr val="FFFFFF"/>
                </a:solidFill>
              </a:rPr>
              <a:t>Simplistic algorithm to implement</a:t>
            </a:r>
          </a:p>
          <a:p>
            <a:pPr lvl="2" indent="-304800" algn="just">
              <a:spcBef>
                <a:spcPts val="0"/>
              </a:spcBef>
              <a:buClr>
                <a:srgbClr val="FFFFFF"/>
              </a:buClr>
              <a:buSzPts val="1200"/>
              <a:buAutoNum type="romanLcPeriod"/>
            </a:pPr>
            <a:r>
              <a:rPr lang="en-US" sz="1400" dirty="0">
                <a:solidFill>
                  <a:srgbClr val="FFFFFF"/>
                </a:solidFill>
              </a:rPr>
              <a:t>Other algorithms have improved on </a:t>
            </a:r>
            <a:r>
              <a:rPr lang="en-US" sz="1400" dirty="0" err="1"/>
              <a:t>Dijkstra</a:t>
            </a:r>
            <a:r>
              <a:rPr lang="en-US" sz="1400" dirty="0"/>
              <a:t>, but are not used for this project.  Some improves are on speed of processing</a:t>
            </a:r>
            <a:endParaRPr lang="en-US" sz="1400" dirty="0">
              <a:solidFill>
                <a:srgbClr val="FFFFFF"/>
              </a:solidFill>
            </a:endParaRPr>
          </a:p>
          <a:p>
            <a:pPr lvl="1" indent="-304800" algn="just">
              <a:spcBef>
                <a:spcPts val="0"/>
              </a:spcBef>
              <a:buClr>
                <a:srgbClr val="FFFFFF"/>
              </a:buClr>
              <a:buSzPts val="1200"/>
              <a:buAutoNum type="alphaLcPeriod"/>
            </a:pPr>
            <a:endParaRPr lang="en-US" sz="1400" dirty="0">
              <a:solidFill>
                <a:srgbClr val="FFFFFF"/>
              </a:solidFill>
            </a:endParaRPr>
          </a:p>
          <a:p>
            <a:pPr lvl="1" indent="-304800" algn="just">
              <a:spcBef>
                <a:spcPts val="0"/>
              </a:spcBef>
              <a:buClr>
                <a:srgbClr val="FFFFFF"/>
              </a:buClr>
              <a:buSzPts val="1200"/>
              <a:buAutoNum type="alphaLcPeriod"/>
            </a:pPr>
            <a:r>
              <a:rPr lang="en-US" sz="1400" dirty="0">
                <a:solidFill>
                  <a:srgbClr val="FFFFFF"/>
                </a:solidFill>
              </a:rPr>
              <a:t>Routing using graph theory</a:t>
            </a:r>
          </a:p>
          <a:p>
            <a:pPr lvl="2" indent="-304800">
              <a:spcBef>
                <a:spcPts val="0"/>
              </a:spcBef>
              <a:buClr>
                <a:srgbClr val="FFFFFF"/>
              </a:buClr>
              <a:buSzPts val="1200"/>
              <a:buAutoNum type="romanLcPeriod"/>
            </a:pPr>
            <a:r>
              <a:rPr lang="en-US" sz="1400" dirty="0">
                <a:solidFill>
                  <a:srgbClr val="FFFFFF"/>
                </a:solidFill>
              </a:rPr>
              <a:t>Using graph theory to predict the most cost effective route between two points</a:t>
            </a:r>
          </a:p>
          <a:p>
            <a:pPr lvl="2" indent="-304800">
              <a:spcBef>
                <a:spcPts val="0"/>
              </a:spcBef>
              <a:buClr>
                <a:srgbClr val="FFFFFF"/>
              </a:buClr>
              <a:buSzPts val="1200"/>
              <a:buAutoNum type="romanLcPeriod"/>
            </a:pPr>
            <a:r>
              <a:rPr lang="en-US" sz="1400" dirty="0">
                <a:solidFill>
                  <a:srgbClr val="FFFFFF"/>
                </a:solidFill>
              </a:rPr>
              <a:t>Nodes represent cities that can be used in routes</a:t>
            </a:r>
          </a:p>
          <a:p>
            <a:pPr lvl="2" indent="-304800">
              <a:spcBef>
                <a:spcPts val="0"/>
              </a:spcBef>
              <a:buClr>
                <a:srgbClr val="FFFFFF"/>
              </a:buClr>
              <a:buSzPts val="1200"/>
              <a:buAutoNum type="romanLcPeriod"/>
            </a:pPr>
            <a:r>
              <a:rPr lang="en-US" sz="1400" dirty="0">
                <a:solidFill>
                  <a:srgbClr val="FFFFFF"/>
                </a:solidFill>
              </a:rPr>
              <a:t>Edges represent the connecting roadways between the cities</a:t>
            </a:r>
          </a:p>
          <a:p>
            <a:pPr lvl="2" indent="-304800">
              <a:spcBef>
                <a:spcPts val="0"/>
              </a:spcBef>
              <a:buClr>
                <a:srgbClr val="FFFFFF"/>
              </a:buClr>
              <a:buSzPts val="1200"/>
              <a:buAutoNum type="romanLcPeriod"/>
            </a:pPr>
            <a:r>
              <a:rPr lang="en-US" sz="1400" dirty="0">
                <a:solidFill>
                  <a:srgbClr val="FFFFFF"/>
                </a:solidFill>
              </a:rPr>
              <a:t>Distances between nodes are weighted by the independent variables</a:t>
            </a:r>
          </a:p>
          <a:p>
            <a:pPr lvl="3" indent="-304800">
              <a:spcBef>
                <a:spcPts val="0"/>
              </a:spcBef>
              <a:buClr>
                <a:srgbClr val="FFFFFF"/>
              </a:buClr>
              <a:buSzPts val="1200"/>
              <a:buAutoNum type="arabicPeriod"/>
            </a:pPr>
            <a:r>
              <a:rPr lang="en-US" dirty="0">
                <a:solidFill>
                  <a:srgbClr val="FFFFFF"/>
                </a:solidFill>
              </a:rPr>
              <a:t>Distance between cities</a:t>
            </a:r>
          </a:p>
          <a:p>
            <a:pPr lvl="3" indent="-304800">
              <a:spcBef>
                <a:spcPts val="0"/>
              </a:spcBef>
              <a:buClr>
                <a:srgbClr val="FFFFFF"/>
              </a:buClr>
              <a:buSzPts val="1200"/>
              <a:buAutoNum type="arabicPeriod"/>
            </a:pPr>
            <a:r>
              <a:rPr lang="en-US" dirty="0">
                <a:solidFill>
                  <a:srgbClr val="FFFFFF"/>
                </a:solidFill>
              </a:rPr>
              <a:t>Crime rate</a:t>
            </a:r>
          </a:p>
          <a:p>
            <a:pPr lvl="3" indent="-304800">
              <a:spcBef>
                <a:spcPts val="0"/>
              </a:spcBef>
              <a:buClr>
                <a:srgbClr val="FFFFFF"/>
              </a:buClr>
              <a:buSzPts val="1200"/>
              <a:buAutoNum type="arabicPeriod"/>
            </a:pPr>
            <a:r>
              <a:rPr lang="en-US" dirty="0">
                <a:solidFill>
                  <a:srgbClr val="FFFFFF"/>
                </a:solidFill>
              </a:rPr>
              <a:t>Faction controlled</a:t>
            </a:r>
          </a:p>
          <a:p>
            <a:pPr lvl="3" indent="-304800">
              <a:spcBef>
                <a:spcPts val="0"/>
              </a:spcBef>
              <a:buClr>
                <a:srgbClr val="FFFFFF"/>
              </a:buClr>
              <a:buSzPts val="1200"/>
              <a:buAutoNum type="arabicPeriod"/>
            </a:pPr>
            <a:r>
              <a:rPr lang="en-US" dirty="0">
                <a:solidFill>
                  <a:srgbClr val="FFFFFF"/>
                </a:solidFill>
              </a:rPr>
              <a:t>Circuity (road route vs. air route)</a:t>
            </a:r>
            <a:endParaRPr lang="en-US" dirty="0"/>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7" name="Google Shape;240;p32"/>
          <p:cNvPicPr preferRelativeResize="0"/>
          <p:nvPr/>
        </p:nvPicPr>
        <p:blipFill>
          <a:blip r:embed="rId6">
            <a:alphaModFix/>
          </a:blip>
          <a:stretch>
            <a:fillRect/>
          </a:stretch>
        </p:blipFill>
        <p:spPr>
          <a:xfrm>
            <a:off x="7501683" y="3859993"/>
            <a:ext cx="3551549" cy="2745175"/>
          </a:xfrm>
          <a:prstGeom prst="rect">
            <a:avLst/>
          </a:prstGeom>
          <a:noFill/>
          <a:ln w="28575">
            <a:solidFill>
              <a:schemeClr val="accent4"/>
            </a:solidFill>
          </a:ln>
        </p:spPr>
      </p:pic>
      <p:pic>
        <p:nvPicPr>
          <p:cNvPr id="9" name="Audio 8">
            <a:hlinkClick r:id="" action="ppaction://media"/>
            <a:extLst>
              <a:ext uri="{FF2B5EF4-FFF2-40B4-BE49-F238E27FC236}">
                <a16:creationId xmlns:a16="http://schemas.microsoft.com/office/drawing/2014/main" id="{A5DEA89D-9BF8-4B32-8CF3-53E0D731FC4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grpSp>
        <p:nvGrpSpPr>
          <p:cNvPr id="8" name="Group 7"/>
          <p:cNvGrpSpPr/>
          <p:nvPr/>
        </p:nvGrpSpPr>
        <p:grpSpPr>
          <a:xfrm>
            <a:off x="7625987" y="1166364"/>
            <a:ext cx="3218116" cy="1725405"/>
            <a:chOff x="7625987" y="1166364"/>
            <a:chExt cx="3218116" cy="1725405"/>
          </a:xfrm>
        </p:grpSpPr>
        <p:pic>
          <p:nvPicPr>
            <p:cNvPr id="10" name="Google Shape;239;p32"/>
            <p:cNvPicPr preferRelativeResize="0"/>
            <p:nvPr/>
          </p:nvPicPr>
          <p:blipFill>
            <a:blip r:embed="rId8">
              <a:extLst>
                <a:ext uri="{28A0092B-C50C-407E-A947-70E740481C1C}">
                  <a14:useLocalDpi xmlns:a14="http://schemas.microsoft.com/office/drawing/2010/main" val="0"/>
                </a:ext>
              </a:extLst>
            </a:blip>
            <a:stretch>
              <a:fillRect/>
            </a:stretch>
          </p:blipFill>
          <p:spPr>
            <a:xfrm>
              <a:off x="7625987" y="1166364"/>
              <a:ext cx="3218116" cy="1525350"/>
            </a:xfrm>
            <a:prstGeom prst="rect">
              <a:avLst/>
            </a:prstGeom>
            <a:noFill/>
            <a:ln w="28575">
              <a:solidFill>
                <a:schemeClr val="accent4"/>
              </a:solidFill>
            </a:ln>
          </p:spPr>
        </p:pic>
        <p:sp>
          <p:nvSpPr>
            <p:cNvPr id="11" name="TextBox 10"/>
            <p:cNvSpPr txBox="1"/>
            <p:nvPr/>
          </p:nvSpPr>
          <p:spPr>
            <a:xfrm>
              <a:off x="8109509" y="2691714"/>
              <a:ext cx="2335896" cy="200055"/>
            </a:xfrm>
            <a:prstGeom prst="rect">
              <a:avLst/>
            </a:prstGeom>
            <a:noFill/>
          </p:spPr>
          <p:txBody>
            <a:bodyPr wrap="none" rtlCol="0">
              <a:spAutoFit/>
            </a:bodyPr>
            <a:lstStyle/>
            <a:p>
              <a:r>
                <a:rPr lang="en-US" sz="700" dirty="0">
                  <a:solidFill>
                    <a:srgbClr val="FFFFFF"/>
                  </a:solidFill>
                  <a:latin typeface="Rockwell"/>
                  <a:ea typeface="Rockwell"/>
                  <a:cs typeface="Rockwell"/>
                  <a:sym typeface="Rockwell"/>
                </a:rPr>
                <a:t>(“Graph Theory Types of Graphs—</a:t>
              </a:r>
              <a:r>
                <a:rPr lang="en-US" sz="700" dirty="0" err="1">
                  <a:solidFill>
                    <a:srgbClr val="FFFFFF"/>
                  </a:solidFill>
                  <a:latin typeface="Rockwell"/>
                  <a:ea typeface="Rockwell"/>
                  <a:cs typeface="Rockwell"/>
                  <a:sym typeface="Rockwell"/>
                </a:rPr>
                <a:t>Javatpoint</a:t>
              </a:r>
              <a:r>
                <a:rPr lang="en-US" sz="700" dirty="0">
                  <a:solidFill>
                    <a:srgbClr val="FFFFFF"/>
                  </a:solidFill>
                  <a:latin typeface="Rockwell"/>
                  <a:ea typeface="Rockwell"/>
                  <a:cs typeface="Rockwell"/>
                  <a:sym typeface="Rockwell"/>
                </a:rPr>
                <a:t>,” </a:t>
              </a:r>
              <a:r>
                <a:rPr lang="en-US" sz="700" dirty="0" err="1">
                  <a:solidFill>
                    <a:srgbClr val="FFFFFF"/>
                  </a:solidFill>
                  <a:latin typeface="Rockwell"/>
                  <a:ea typeface="Rockwell"/>
                  <a:cs typeface="Rockwell"/>
                  <a:sym typeface="Rockwell"/>
                </a:rPr>
                <a:t>n.d.</a:t>
              </a:r>
              <a:r>
                <a:rPr lang="en-US" sz="700" dirty="0">
                  <a:solidFill>
                    <a:srgbClr val="FFFFFF"/>
                  </a:solidFill>
                  <a:latin typeface="Rockwell"/>
                  <a:ea typeface="Rockwell"/>
                  <a:cs typeface="Rockwell"/>
                  <a:sym typeface="Rockwell"/>
                </a:rPr>
                <a:t>)</a:t>
              </a:r>
            </a:p>
          </p:txBody>
        </p:sp>
      </p:grpSp>
    </p:spTree>
    <p:extLst>
      <p:ext uri="{BB962C8B-B14F-4D97-AF65-F5344CB8AC3E}">
        <p14:creationId xmlns:p14="http://schemas.microsoft.com/office/powerpoint/2010/main" val="78078328"/>
      </p:ext>
    </p:extLst>
  </p:cSld>
  <p:clrMapOvr>
    <a:masterClrMapping/>
  </p:clrMapOvr>
  <mc:AlternateContent xmlns:mc="http://schemas.openxmlformats.org/markup-compatibility/2006" xmlns:p14="http://schemas.microsoft.com/office/powerpoint/2010/main">
    <mc:Choice Requires="p14">
      <p:transition spd="slow" p14:dur="2000" advTm="42154"/>
    </mc:Choice>
    <mc:Fallback xmlns="">
      <p:transition spd="slow" advTm="42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0826" y="116355"/>
            <a:ext cx="11849516" cy="748169"/>
          </a:xfrm>
        </p:spPr>
        <p:txBody>
          <a:bodyPr anchor="t">
            <a:noAutofit/>
          </a:bodyPr>
          <a:lstStyle/>
          <a:p>
            <a:r>
              <a:rPr lang="en-US" sz="4000" dirty="0">
                <a:latin typeface="Helvetica" charset="0"/>
                <a:ea typeface="Helvetica" charset="0"/>
                <a:cs typeface="Helvetica" charset="0"/>
              </a:rPr>
              <a:t>Method: Forced-choice Survey</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r>
              <a:rPr lang="en-US" sz="4000" dirty="0">
                <a:latin typeface="Helvetica" charset="0"/>
                <a:ea typeface="Helvetica" charset="0"/>
                <a:cs typeface="Helvetica" charset="0"/>
              </a:rPr>
              <a:t> </a:t>
            </a:r>
            <a:br>
              <a:rPr lang="en-US" sz="4000" dirty="0">
                <a:latin typeface="Helvetica" charset="0"/>
                <a:ea typeface="Helvetica" charset="0"/>
                <a:cs typeface="Helvetica" charset="0"/>
              </a:rPr>
            </a:br>
            <a:br>
              <a:rPr lang="en-US" sz="4000" dirty="0">
                <a:latin typeface="Helvetica" charset="0"/>
                <a:ea typeface="Helvetica" charset="0"/>
                <a:cs typeface="Helvetica" charset="0"/>
              </a:rPr>
            </a:br>
            <a:endParaRPr lang="en-US" sz="4000" dirty="0">
              <a:latin typeface="Helvetica" charset="0"/>
              <a:ea typeface="Helvetica" charset="0"/>
              <a:cs typeface="Helvetica" charset="0"/>
            </a:endParaRPr>
          </a:p>
        </p:txBody>
      </p:sp>
      <p:sp>
        <p:nvSpPr>
          <p:cNvPr id="4" name="Vertical Text Placeholder 3"/>
          <p:cNvSpPr>
            <a:spLocks noGrp="1"/>
          </p:cNvSpPr>
          <p:nvPr>
            <p:ph type="body" orient="vert" idx="1"/>
          </p:nvPr>
        </p:nvSpPr>
        <p:spPr>
          <a:xfrm>
            <a:off x="140826" y="864524"/>
            <a:ext cx="11555305" cy="5993476"/>
          </a:xfrm>
        </p:spPr>
        <p:txBody>
          <a:bodyPr/>
          <a:lstStyle/>
          <a:p>
            <a:pPr marL="0" lvl="0" indent="0">
              <a:spcBef>
                <a:spcPts val="0"/>
              </a:spcBef>
              <a:buNone/>
            </a:pPr>
            <a:r>
              <a:rPr lang="en-US" sz="2300" dirty="0"/>
              <a:t>Survey designed to help develop our model inputs</a:t>
            </a:r>
          </a:p>
          <a:p>
            <a:pPr marL="0" lvl="0" indent="0">
              <a:spcBef>
                <a:spcPts val="0"/>
              </a:spcBef>
              <a:buNone/>
            </a:pPr>
            <a:endParaRPr lang="en-US" sz="2300" dirty="0"/>
          </a:p>
          <a:p>
            <a:pPr marL="0" lvl="0" indent="0">
              <a:spcBef>
                <a:spcPts val="0"/>
              </a:spcBef>
              <a:buNone/>
            </a:pPr>
            <a:r>
              <a:rPr lang="en-US" sz="2300" dirty="0"/>
              <a:t>Building upon the work of </a:t>
            </a:r>
            <a:r>
              <a:rPr lang="en-US" sz="2300" dirty="0" err="1"/>
              <a:t>Medel</a:t>
            </a:r>
            <a:r>
              <a:rPr lang="en-US" sz="2300" dirty="0"/>
              <a:t> (2015), we identified a series of regional variables that could influence smuggling routes </a:t>
            </a:r>
          </a:p>
          <a:p>
            <a:pPr marL="0" lvl="0" indent="0">
              <a:spcBef>
                <a:spcPts val="0"/>
              </a:spcBef>
              <a:buNone/>
            </a:pPr>
            <a:endParaRPr lang="en-US" sz="2300" dirty="0"/>
          </a:p>
          <a:p>
            <a:pPr marL="0" lvl="0" indent="0">
              <a:spcBef>
                <a:spcPts val="0"/>
              </a:spcBef>
              <a:buNone/>
            </a:pPr>
            <a:r>
              <a:rPr lang="en-US" sz="2300" dirty="0"/>
              <a:t>Participants will be given contextual information about the task prior to completing survey</a:t>
            </a:r>
          </a:p>
          <a:p>
            <a:pPr marL="0" lvl="0" indent="0">
              <a:spcBef>
                <a:spcPts val="0"/>
              </a:spcBef>
              <a:buNone/>
            </a:pPr>
            <a:endParaRPr lang="en-US" sz="2300" dirty="0"/>
          </a:p>
          <a:p>
            <a:pPr marL="0" lvl="0" indent="0">
              <a:spcBef>
                <a:spcPts val="0"/>
              </a:spcBef>
              <a:buNone/>
            </a:pPr>
            <a:r>
              <a:rPr lang="en-US" sz="2300" dirty="0"/>
              <a:t>Asked to rate and provide feedback about important regional variables</a:t>
            </a:r>
          </a:p>
          <a:p>
            <a:pPr marL="800100" lvl="1">
              <a:spcBef>
                <a:spcPts val="0"/>
              </a:spcBef>
            </a:pPr>
            <a:r>
              <a:rPr lang="en-US" sz="2100" dirty="0"/>
              <a:t>Rate the importance and directionality of each</a:t>
            </a:r>
          </a:p>
          <a:p>
            <a:pPr marL="800100" lvl="1">
              <a:spcBef>
                <a:spcPts val="0"/>
              </a:spcBef>
            </a:pPr>
            <a:r>
              <a:rPr lang="en-US" sz="2100" dirty="0"/>
              <a:t>Rank the importance of all variables relative to each other</a:t>
            </a:r>
          </a:p>
          <a:p>
            <a:pPr marL="0" lvl="0" indent="0">
              <a:spcBef>
                <a:spcPts val="0"/>
              </a:spcBef>
              <a:buNone/>
            </a:pPr>
            <a:endParaRPr lang="en-US" sz="2300" dirty="0"/>
          </a:p>
          <a:p>
            <a:pPr marL="0" lvl="0" indent="0">
              <a:spcBef>
                <a:spcPts val="0"/>
              </a:spcBef>
              <a:buNone/>
            </a:pPr>
            <a:r>
              <a:rPr lang="en-US" sz="2300" dirty="0"/>
              <a:t>IRB Plan: We have completed and plan to file an exemption form to UCF’s IRB</a:t>
            </a:r>
          </a:p>
        </p:txBody>
      </p:sp>
      <p:pic>
        <p:nvPicPr>
          <p:cNvPr id="5" name="Picture 4">
            <a:extLst>
              <a:ext uri="{FF2B5EF4-FFF2-40B4-BE49-F238E27FC236}">
                <a16:creationId xmlns:a16="http://schemas.microsoft.com/office/drawing/2014/main" id="{01A8004C-837D-BC44-A8DA-F54148626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6643" y="5908432"/>
            <a:ext cx="703699" cy="949569"/>
          </a:xfrm>
          <a:prstGeom prst="rect">
            <a:avLst/>
          </a:prstGeom>
        </p:spPr>
      </p:pic>
      <p:pic>
        <p:nvPicPr>
          <p:cNvPr id="3" name="Audio 2">
            <a:hlinkClick r:id="" action="ppaction://media"/>
            <a:extLst>
              <a:ext uri="{FF2B5EF4-FFF2-40B4-BE49-F238E27FC236}">
                <a16:creationId xmlns:a16="http://schemas.microsoft.com/office/drawing/2014/main" id="{47C4F7AA-01D2-4BB4-A73A-C032B52B0CA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99664998"/>
      </p:ext>
    </p:extLst>
  </p:cSld>
  <p:clrMapOvr>
    <a:masterClrMapping/>
  </p:clrMapOvr>
  <mc:AlternateContent xmlns:mc="http://schemas.openxmlformats.org/markup-compatibility/2006" xmlns:p14="http://schemas.microsoft.com/office/powerpoint/2010/main">
    <mc:Choice Requires="p14">
      <p:transition spd="slow" p14:dur="2000" advTm="38201"/>
    </mc:Choice>
    <mc:Fallback xmlns="">
      <p:transition spd="slow" advTm="38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Damask">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310</TotalTime>
  <Words>2119</Words>
  <Application>Microsoft Office PowerPoint</Application>
  <PresentationFormat>Widescreen</PresentationFormat>
  <Paragraphs>192</Paragraphs>
  <Slides>13</Slides>
  <Notes>13</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Bookman Old Style</vt:lpstr>
      <vt:lpstr>Helvetica</vt:lpstr>
      <vt:lpstr>Rockwell</vt:lpstr>
      <vt:lpstr>Damask</vt:lpstr>
      <vt:lpstr>Hypothesis 1 </vt:lpstr>
      <vt:lpstr>Hypothesis 1 </vt:lpstr>
      <vt:lpstr>Hypothesis 2 </vt:lpstr>
      <vt:lpstr>Hypothesis 2  </vt:lpstr>
      <vt:lpstr>Hypothesis 3  </vt:lpstr>
      <vt:lpstr>Hypothesis 3   </vt:lpstr>
      <vt:lpstr>Method: Tools    </vt:lpstr>
      <vt:lpstr>Method: Tools    </vt:lpstr>
      <vt:lpstr>Method: Forced-choice Survey     </vt:lpstr>
      <vt:lpstr>Method: Forced-choice Survey     </vt:lpstr>
      <vt:lpstr>Method: Forced-choice Survey     </vt:lpstr>
      <vt:lpstr>Method: Exploratory Survey     </vt:lpstr>
      <vt:lpstr>Method: Exploratory Survey, Pilot Study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Towards a Model for Predicting Overland Trafficking Routes  Cornell, Harry Necaise, Aaron  Robkin, Jessica  Vaz, Karina  IDS 6916 Research Practicum Alpha Presentation</dc:title>
  <dc:creator>Cornell, Lincoln H (Harry)</dc:creator>
  <cp:lastModifiedBy>Lincoln Cornell</cp:lastModifiedBy>
  <cp:revision>61</cp:revision>
  <dcterms:modified xsi:type="dcterms:W3CDTF">2019-12-10T00:45:17Z</dcterms:modified>
</cp:coreProperties>
</file>